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6413"/>
  <p:notesSz cx="6856413" cy="12192000"/>
  <p:embeddedFontLst>
    <p:embeddedFont>
      <p:font typeface="MiSans" panose="020B0604020202020204" charset="-122"/>
      <p:regular r:id="rId15"/>
    </p:embeddedFont>
    <p:embeddedFont>
      <p:font typeface="Noto Sans SC" panose="020B0604020202020204" charset="-128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6" d="100"/>
          <a:sy n="76" d="100"/>
        </p:scale>
        <p:origin x="91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USH RASTOGI" userId="5240bd8bcf30277a" providerId="LiveId" clId="{8D1E9444-71E1-4228-B315-3C4C03B8DE0D}"/>
    <pc:docChg chg="custSel delSld modSld">
      <pc:chgData name="AYUSH RASTOGI" userId="5240bd8bcf30277a" providerId="LiveId" clId="{8D1E9444-71E1-4228-B315-3C4C03B8DE0D}" dt="2026-02-21T18:53:30.120" v="34" actId="478"/>
      <pc:docMkLst>
        <pc:docMk/>
      </pc:docMkLst>
      <pc:sldChg chg="delSp modSp mod">
        <pc:chgData name="AYUSH RASTOGI" userId="5240bd8bcf30277a" providerId="LiveId" clId="{8D1E9444-71E1-4228-B315-3C4C03B8DE0D}" dt="2026-02-21T18:49:22.921" v="9" actId="478"/>
        <pc:sldMkLst>
          <pc:docMk/>
          <pc:sldMk cId="0" sldId="256"/>
        </pc:sldMkLst>
        <pc:spChg chg="del">
          <ac:chgData name="AYUSH RASTOGI" userId="5240bd8bcf30277a" providerId="LiveId" clId="{8D1E9444-71E1-4228-B315-3C4C03B8DE0D}" dt="2026-02-21T18:49:10.171" v="4" actId="478"/>
          <ac:spMkLst>
            <pc:docMk/>
            <pc:sldMk cId="0" sldId="256"/>
            <ac:spMk id="2" creationId="{00000000-0000-0000-0000-000000000000}"/>
          </ac:spMkLst>
        </pc:spChg>
        <pc:spChg chg="del">
          <ac:chgData name="AYUSH RASTOGI" userId="5240bd8bcf30277a" providerId="LiveId" clId="{8D1E9444-71E1-4228-B315-3C4C03B8DE0D}" dt="2026-02-21T18:49:22.921" v="9" actId="478"/>
          <ac:spMkLst>
            <pc:docMk/>
            <pc:sldMk cId="0" sldId="256"/>
            <ac:spMk id="3" creationId="{00000000-0000-0000-0000-000000000000}"/>
          </ac:spMkLst>
        </pc:spChg>
        <pc:spChg chg="del">
          <ac:chgData name="AYUSH RASTOGI" userId="5240bd8bcf30277a" providerId="LiveId" clId="{8D1E9444-71E1-4228-B315-3C4C03B8DE0D}" dt="2026-02-21T18:49:12.263" v="5" actId="478"/>
          <ac:spMkLst>
            <pc:docMk/>
            <pc:sldMk cId="0" sldId="256"/>
            <ac:spMk id="4" creationId="{00000000-0000-0000-0000-000000000000}"/>
          </ac:spMkLst>
        </pc:spChg>
        <pc:spChg chg="del">
          <ac:chgData name="AYUSH RASTOGI" userId="5240bd8bcf30277a" providerId="LiveId" clId="{8D1E9444-71E1-4228-B315-3C4C03B8DE0D}" dt="2026-02-21T18:49:03.560" v="1" actId="478"/>
          <ac:spMkLst>
            <pc:docMk/>
            <pc:sldMk cId="0" sldId="256"/>
            <ac:spMk id="8" creationId="{00000000-0000-0000-0000-000000000000}"/>
          </ac:spMkLst>
        </pc:spChg>
        <pc:spChg chg="del">
          <ac:chgData name="AYUSH RASTOGI" userId="5240bd8bcf30277a" providerId="LiveId" clId="{8D1E9444-71E1-4228-B315-3C4C03B8DE0D}" dt="2026-02-21T18:49:01.919" v="0" actId="478"/>
          <ac:spMkLst>
            <pc:docMk/>
            <pc:sldMk cId="0" sldId="256"/>
            <ac:spMk id="9" creationId="{00000000-0000-0000-0000-000000000000}"/>
          </ac:spMkLst>
        </pc:spChg>
        <pc:spChg chg="del">
          <ac:chgData name="AYUSH RASTOGI" userId="5240bd8bcf30277a" providerId="LiveId" clId="{8D1E9444-71E1-4228-B315-3C4C03B8DE0D}" dt="2026-02-21T18:49:05.311" v="2" actId="478"/>
          <ac:spMkLst>
            <pc:docMk/>
            <pc:sldMk cId="0" sldId="256"/>
            <ac:spMk id="10" creationId="{00000000-0000-0000-0000-000000000000}"/>
          </ac:spMkLst>
        </pc:spChg>
        <pc:spChg chg="del">
          <ac:chgData name="AYUSH RASTOGI" userId="5240bd8bcf30277a" providerId="LiveId" clId="{8D1E9444-71E1-4228-B315-3C4C03B8DE0D}" dt="2026-02-21T18:49:19.783" v="8" actId="478"/>
          <ac:spMkLst>
            <pc:docMk/>
            <pc:sldMk cId="0" sldId="256"/>
            <ac:spMk id="11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49:16.117" v="7" actId="20577"/>
          <ac:spMkLst>
            <pc:docMk/>
            <pc:sldMk cId="0" sldId="256"/>
            <ac:spMk id="12" creationId="{00000000-0000-0000-0000-000000000000}"/>
          </ac:spMkLst>
        </pc:spChg>
      </pc:sldChg>
      <pc:sldChg chg="delSp modSp mod">
        <pc:chgData name="AYUSH RASTOGI" userId="5240bd8bcf30277a" providerId="LiveId" clId="{8D1E9444-71E1-4228-B315-3C4C03B8DE0D}" dt="2026-02-21T18:50:16.644" v="16" actId="20577"/>
        <pc:sldMkLst>
          <pc:docMk/>
          <pc:sldMk cId="0" sldId="260"/>
        </pc:sldMkLst>
        <pc:spChg chg="del">
          <ac:chgData name="AYUSH RASTOGI" userId="5240bd8bcf30277a" providerId="LiveId" clId="{8D1E9444-71E1-4228-B315-3C4C03B8DE0D}" dt="2026-02-21T18:50:03.866" v="11" actId="478"/>
          <ac:spMkLst>
            <pc:docMk/>
            <pc:sldMk cId="0" sldId="260"/>
            <ac:spMk id="55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50:16.644" v="16" actId="20577"/>
          <ac:spMkLst>
            <pc:docMk/>
            <pc:sldMk cId="0" sldId="260"/>
            <ac:spMk id="56" creationId="{00000000-0000-0000-0000-000000000000}"/>
          </ac:spMkLst>
        </pc:spChg>
        <pc:spChg chg="del mod">
          <ac:chgData name="AYUSH RASTOGI" userId="5240bd8bcf30277a" providerId="LiveId" clId="{8D1E9444-71E1-4228-B315-3C4C03B8DE0D}" dt="2026-02-21T18:50:06.348" v="12" actId="478"/>
          <ac:spMkLst>
            <pc:docMk/>
            <pc:sldMk cId="0" sldId="260"/>
            <ac:spMk id="57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50:14.221" v="15" actId="20577"/>
          <ac:spMkLst>
            <pc:docMk/>
            <pc:sldMk cId="0" sldId="260"/>
            <ac:spMk id="59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50:12.458" v="14" actId="20577"/>
          <ac:spMkLst>
            <pc:docMk/>
            <pc:sldMk cId="0" sldId="260"/>
            <ac:spMk id="62" creationId="{00000000-0000-0000-0000-000000000000}"/>
          </ac:spMkLst>
        </pc:spChg>
      </pc:sldChg>
      <pc:sldChg chg="del">
        <pc:chgData name="AYUSH RASTOGI" userId="5240bd8bcf30277a" providerId="LiveId" clId="{8D1E9444-71E1-4228-B315-3C4C03B8DE0D}" dt="2026-02-21T18:51:12.150" v="17" actId="2696"/>
        <pc:sldMkLst>
          <pc:docMk/>
          <pc:sldMk cId="0" sldId="262"/>
        </pc:sldMkLst>
      </pc:sldChg>
      <pc:sldChg chg="delSp modSp mod">
        <pc:chgData name="AYUSH RASTOGI" userId="5240bd8bcf30277a" providerId="LiveId" clId="{8D1E9444-71E1-4228-B315-3C4C03B8DE0D}" dt="2026-02-21T18:52:40.131" v="29" actId="20577"/>
        <pc:sldMkLst>
          <pc:docMk/>
          <pc:sldMk cId="0" sldId="265"/>
        </pc:sldMkLst>
        <pc:spChg chg="del">
          <ac:chgData name="AYUSH RASTOGI" userId="5240bd8bcf30277a" providerId="LiveId" clId="{8D1E9444-71E1-4228-B315-3C4C03B8DE0D}" dt="2026-02-21T18:52:19.216" v="18" actId="478"/>
          <ac:spMkLst>
            <pc:docMk/>
            <pc:sldMk cId="0" sldId="265"/>
            <ac:spMk id="30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52:22.875" v="20" actId="20577"/>
          <ac:spMkLst>
            <pc:docMk/>
            <pc:sldMk cId="0" sldId="265"/>
            <ac:spMk id="31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52:26.180" v="21" actId="20577"/>
          <ac:spMkLst>
            <pc:docMk/>
            <pc:sldMk cId="0" sldId="265"/>
            <ac:spMk id="32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52:28.889" v="22" actId="20577"/>
          <ac:spMkLst>
            <pc:docMk/>
            <pc:sldMk cId="0" sldId="265"/>
            <ac:spMk id="33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52:34.043" v="24" actId="20577"/>
          <ac:spMkLst>
            <pc:docMk/>
            <pc:sldMk cId="0" sldId="265"/>
            <ac:spMk id="34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52:31.996" v="23" actId="20577"/>
          <ac:spMkLst>
            <pc:docMk/>
            <pc:sldMk cId="0" sldId="265"/>
            <ac:spMk id="35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52:35.909" v="25" actId="20577"/>
          <ac:spMkLst>
            <pc:docMk/>
            <pc:sldMk cId="0" sldId="265"/>
            <ac:spMk id="36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52:37.472" v="26" actId="20577"/>
          <ac:spMkLst>
            <pc:docMk/>
            <pc:sldMk cId="0" sldId="265"/>
            <ac:spMk id="37" creationId="{00000000-0000-0000-0000-000000000000}"/>
          </ac:spMkLst>
        </pc:spChg>
        <pc:spChg chg="mod">
          <ac:chgData name="AYUSH RASTOGI" userId="5240bd8bcf30277a" providerId="LiveId" clId="{8D1E9444-71E1-4228-B315-3C4C03B8DE0D}" dt="2026-02-21T18:52:40.131" v="29" actId="20577"/>
          <ac:spMkLst>
            <pc:docMk/>
            <pc:sldMk cId="0" sldId="265"/>
            <ac:spMk id="62" creationId="{00000000-0000-0000-0000-000000000000}"/>
          </ac:spMkLst>
        </pc:spChg>
      </pc:sldChg>
      <pc:sldChg chg="del">
        <pc:chgData name="AYUSH RASTOGI" userId="5240bd8bcf30277a" providerId="LiveId" clId="{8D1E9444-71E1-4228-B315-3C4C03B8DE0D}" dt="2026-02-21T18:53:04.011" v="30" actId="2696"/>
        <pc:sldMkLst>
          <pc:docMk/>
          <pc:sldMk cId="0" sldId="268"/>
        </pc:sldMkLst>
      </pc:sldChg>
      <pc:sldChg chg="delSp mod">
        <pc:chgData name="AYUSH RASTOGI" userId="5240bd8bcf30277a" providerId="LiveId" clId="{8D1E9444-71E1-4228-B315-3C4C03B8DE0D}" dt="2026-02-21T18:53:30.120" v="34" actId="478"/>
        <pc:sldMkLst>
          <pc:docMk/>
          <pc:sldMk cId="0" sldId="269"/>
        </pc:sldMkLst>
        <pc:spChg chg="del">
          <ac:chgData name="AYUSH RASTOGI" userId="5240bd8bcf30277a" providerId="LiveId" clId="{8D1E9444-71E1-4228-B315-3C4C03B8DE0D}" dt="2026-02-21T18:53:27.941" v="33" actId="478"/>
          <ac:spMkLst>
            <pc:docMk/>
            <pc:sldMk cId="0" sldId="269"/>
            <ac:spMk id="96" creationId="{00000000-0000-0000-0000-000000000000}"/>
          </ac:spMkLst>
        </pc:spChg>
        <pc:spChg chg="del">
          <ac:chgData name="AYUSH RASTOGI" userId="5240bd8bcf30277a" providerId="LiveId" clId="{8D1E9444-71E1-4228-B315-3C4C03B8DE0D}" dt="2026-02-21T18:53:30.120" v="34" actId="478"/>
          <ac:spMkLst>
            <pc:docMk/>
            <pc:sldMk cId="0" sldId="269"/>
            <ac:spMk id="98" creationId="{00000000-0000-0000-0000-000000000000}"/>
          </ac:spMkLst>
        </pc:spChg>
      </pc:sldChg>
      <pc:sldChg chg="del">
        <pc:chgData name="AYUSH RASTOGI" userId="5240bd8bcf30277a" providerId="LiveId" clId="{8D1E9444-71E1-4228-B315-3C4C03B8DE0D}" dt="2026-02-21T18:53:13.784" v="31" actId="2696"/>
        <pc:sldMkLst>
          <pc:docMk/>
          <pc:sldMk cId="0" sldId="270"/>
        </pc:sldMkLst>
      </pc:sldChg>
      <pc:sldChg chg="del">
        <pc:chgData name="AYUSH RASTOGI" userId="5240bd8bcf30277a" providerId="LiveId" clId="{8D1E9444-71E1-4228-B315-3C4C03B8DE0D}" dt="2026-02-21T18:53:21.367" v="32" actId="2696"/>
        <pc:sldMkLst>
          <pc:docMk/>
          <pc:sldMk cId="0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70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45766" y="925956"/>
            <a:ext cx="12100468" cy="23065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70000"/>
              </a:lnSpc>
            </a:pPr>
            <a:r>
              <a:rPr lang="en-US" sz="1009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Make the hardest day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742839" y="3452226"/>
            <a:ext cx="4704721" cy="11532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70000"/>
              </a:lnSpc>
            </a:pPr>
            <a:r>
              <a:rPr lang="en-US" sz="10090" b="1" dirty="0">
                <a:solidFill>
                  <a:srgbClr val="F9731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easier.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924679" y="4971650"/>
            <a:ext cx="8338523" cy="8970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162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Your digital legacy, secured. GITTO turns "digital death admin" into a verified, trackable process that actually finishes.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616243" y="6303434"/>
            <a:ext cx="2810018" cy="659027"/>
          </a:xfrm>
          <a:prstGeom prst="rect">
            <a:avLst/>
          </a:prstGeom>
          <a:noFill/>
          <a:ln/>
        </p:spPr>
        <p:txBody>
          <a:bodyPr wrap="square" lIns="366126" tIns="183063" rIns="366126" bIns="183063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420" y="320420"/>
            <a:ext cx="1546029" cy="352463"/>
          </a:xfrm>
          <a:custGeom>
            <a:avLst/>
            <a:gdLst/>
            <a:ahLst/>
            <a:cxnLst/>
            <a:rect l="l" t="t" r="r" b="b"/>
            <a:pathLst>
              <a:path w="1546029" h="352463">
                <a:moveTo>
                  <a:pt x="176231" y="0"/>
                </a:moveTo>
                <a:lnTo>
                  <a:pt x="1369798" y="0"/>
                </a:lnTo>
                <a:cubicBezTo>
                  <a:pt x="1467062" y="0"/>
                  <a:pt x="1546029" y="78967"/>
                  <a:pt x="1546029" y="176231"/>
                </a:cubicBezTo>
                <a:lnTo>
                  <a:pt x="1546029" y="176231"/>
                </a:lnTo>
                <a:cubicBezTo>
                  <a:pt x="1546029" y="273496"/>
                  <a:pt x="1467062" y="352463"/>
                  <a:pt x="1369798" y="352463"/>
                </a:cubicBezTo>
                <a:lnTo>
                  <a:pt x="176231" y="352463"/>
                </a:lnTo>
                <a:cubicBezTo>
                  <a:pt x="78967" y="352463"/>
                  <a:pt x="0" y="273496"/>
                  <a:pt x="0" y="176231"/>
                </a:cubicBezTo>
                <a:lnTo>
                  <a:pt x="0" y="176231"/>
                </a:lnTo>
                <a:cubicBezTo>
                  <a:pt x="0" y="78967"/>
                  <a:pt x="78967" y="0"/>
                  <a:pt x="176231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" name="Shape 1"/>
          <p:cNvSpPr/>
          <p:nvPr/>
        </p:nvSpPr>
        <p:spPr>
          <a:xfrm>
            <a:off x="480631" y="464610"/>
            <a:ext cx="64084" cy="64084"/>
          </a:xfrm>
          <a:custGeom>
            <a:avLst/>
            <a:gdLst/>
            <a:ahLst/>
            <a:cxnLst/>
            <a:rect l="l" t="t" r="r" b="b"/>
            <a:pathLst>
              <a:path w="64084" h="64084">
                <a:moveTo>
                  <a:pt x="32042" y="0"/>
                </a:moveTo>
                <a:lnTo>
                  <a:pt x="32042" y="0"/>
                </a:lnTo>
                <a:cubicBezTo>
                  <a:pt x="49727" y="0"/>
                  <a:pt x="64084" y="14358"/>
                  <a:pt x="64084" y="32042"/>
                </a:cubicBezTo>
                <a:lnTo>
                  <a:pt x="64084" y="32042"/>
                </a:lnTo>
                <a:cubicBezTo>
                  <a:pt x="64084" y="49727"/>
                  <a:pt x="49727" y="64084"/>
                  <a:pt x="32042" y="64084"/>
                </a:cubicBezTo>
                <a:lnTo>
                  <a:pt x="32042" y="64084"/>
                </a:lnTo>
                <a:cubicBezTo>
                  <a:pt x="14358" y="64084"/>
                  <a:pt x="0" y="49727"/>
                  <a:pt x="0" y="32042"/>
                </a:cubicBezTo>
                <a:lnTo>
                  <a:pt x="0" y="32042"/>
                </a:lnTo>
                <a:cubicBezTo>
                  <a:pt x="0" y="14358"/>
                  <a:pt x="14358" y="0"/>
                  <a:pt x="32042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" name="Text 2"/>
          <p:cNvSpPr/>
          <p:nvPr/>
        </p:nvSpPr>
        <p:spPr>
          <a:xfrm>
            <a:off x="608799" y="384505"/>
            <a:ext cx="1169535" cy="2242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b="1" dirty="0">
                <a:solidFill>
                  <a:srgbClr val="F973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Business Model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20420" y="769009"/>
            <a:ext cx="11839537" cy="5767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541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B2B2C MODEL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20420" y="1409850"/>
            <a:ext cx="1025346" cy="32042"/>
          </a:xfrm>
          <a:custGeom>
            <a:avLst/>
            <a:gdLst/>
            <a:ahLst/>
            <a:cxnLst/>
            <a:rect l="l" t="t" r="r" b="b"/>
            <a:pathLst>
              <a:path w="1025346" h="32042">
                <a:moveTo>
                  <a:pt x="0" y="0"/>
                </a:moveTo>
                <a:lnTo>
                  <a:pt x="1025346" y="0"/>
                </a:lnTo>
                <a:lnTo>
                  <a:pt x="1025346" y="32042"/>
                </a:lnTo>
                <a:lnTo>
                  <a:pt x="0" y="32042"/>
                </a:lnTo>
                <a:lnTo>
                  <a:pt x="0" y="0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5"/>
          <p:cNvSpPr/>
          <p:nvPr/>
        </p:nvSpPr>
        <p:spPr>
          <a:xfrm>
            <a:off x="320420" y="1505976"/>
            <a:ext cx="11647285" cy="256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14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Insurance providers and law firms pay; users benefit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26829" y="1896788"/>
            <a:ext cx="5668239" cy="3257074"/>
          </a:xfrm>
          <a:custGeom>
            <a:avLst/>
            <a:gdLst/>
            <a:ahLst/>
            <a:cxnLst/>
            <a:rect l="l" t="t" r="r" b="b"/>
            <a:pathLst>
              <a:path w="5668239" h="3257074">
                <a:moveTo>
                  <a:pt x="192265" y="0"/>
                </a:moveTo>
                <a:lnTo>
                  <a:pt x="5475974" y="0"/>
                </a:lnTo>
                <a:cubicBezTo>
                  <a:pt x="5582159" y="0"/>
                  <a:pt x="5668239" y="86080"/>
                  <a:pt x="5668239" y="192265"/>
                </a:cubicBezTo>
                <a:lnTo>
                  <a:pt x="5668239" y="3064809"/>
                </a:lnTo>
                <a:cubicBezTo>
                  <a:pt x="5668239" y="3170994"/>
                  <a:pt x="5582159" y="3257074"/>
                  <a:pt x="5475974" y="3257074"/>
                </a:cubicBezTo>
                <a:lnTo>
                  <a:pt x="192265" y="3257074"/>
                </a:lnTo>
                <a:cubicBezTo>
                  <a:pt x="86080" y="3257074"/>
                  <a:pt x="0" y="3170994"/>
                  <a:pt x="0" y="3064809"/>
                </a:cubicBezTo>
                <a:lnTo>
                  <a:pt x="0" y="192265"/>
                </a:lnTo>
                <a:cubicBezTo>
                  <a:pt x="0" y="86151"/>
                  <a:pt x="86151" y="0"/>
                  <a:pt x="192265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9" name="Text 7"/>
          <p:cNvSpPr/>
          <p:nvPr/>
        </p:nvSpPr>
        <p:spPr>
          <a:xfrm>
            <a:off x="493448" y="2063411"/>
            <a:ext cx="5455159" cy="2883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92" b="1" dirty="0">
                <a:solidFill>
                  <a:srgbClr val="EF444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WHO PAYS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493448" y="2479958"/>
            <a:ext cx="5335001" cy="993304"/>
          </a:xfrm>
          <a:custGeom>
            <a:avLst/>
            <a:gdLst/>
            <a:ahLst/>
            <a:cxnLst/>
            <a:rect l="l" t="t" r="r" b="b"/>
            <a:pathLst>
              <a:path w="5335001" h="993304">
                <a:moveTo>
                  <a:pt x="128166" y="0"/>
                </a:moveTo>
                <a:lnTo>
                  <a:pt x="5206835" y="0"/>
                </a:lnTo>
                <a:cubicBezTo>
                  <a:pt x="5277619" y="0"/>
                  <a:pt x="5335001" y="57382"/>
                  <a:pt x="5335001" y="128166"/>
                </a:cubicBezTo>
                <a:lnTo>
                  <a:pt x="5335001" y="865138"/>
                </a:lnTo>
                <a:cubicBezTo>
                  <a:pt x="5335001" y="935922"/>
                  <a:pt x="5277619" y="993304"/>
                  <a:pt x="5206835" y="993304"/>
                </a:cubicBezTo>
                <a:lnTo>
                  <a:pt x="128166" y="993304"/>
                </a:lnTo>
                <a:cubicBezTo>
                  <a:pt x="57382" y="993304"/>
                  <a:pt x="0" y="935922"/>
                  <a:pt x="0" y="865138"/>
                </a:cubicBezTo>
                <a:lnTo>
                  <a:pt x="0" y="128166"/>
                </a:lnTo>
                <a:cubicBezTo>
                  <a:pt x="0" y="57429"/>
                  <a:pt x="57429" y="0"/>
                  <a:pt x="12816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1" name="Shape 9"/>
          <p:cNvSpPr/>
          <p:nvPr/>
        </p:nvSpPr>
        <p:spPr>
          <a:xfrm>
            <a:off x="645647" y="2624147"/>
            <a:ext cx="192252" cy="192252"/>
          </a:xfrm>
          <a:custGeom>
            <a:avLst/>
            <a:gdLst/>
            <a:ahLst/>
            <a:cxnLst/>
            <a:rect l="l" t="t" r="r" b="b"/>
            <a:pathLst>
              <a:path w="192252" h="192252">
                <a:moveTo>
                  <a:pt x="96126" y="0"/>
                </a:moveTo>
                <a:cubicBezTo>
                  <a:pt x="97853" y="0"/>
                  <a:pt x="99581" y="375"/>
                  <a:pt x="101158" y="1089"/>
                </a:cubicBezTo>
                <a:lnTo>
                  <a:pt x="171901" y="31091"/>
                </a:lnTo>
                <a:cubicBezTo>
                  <a:pt x="180161" y="34583"/>
                  <a:pt x="186320" y="42731"/>
                  <a:pt x="186282" y="52569"/>
                </a:cubicBezTo>
                <a:cubicBezTo>
                  <a:pt x="186094" y="89818"/>
                  <a:pt x="170774" y="157970"/>
                  <a:pt x="106077" y="188948"/>
                </a:cubicBezTo>
                <a:cubicBezTo>
                  <a:pt x="99806" y="191952"/>
                  <a:pt x="92521" y="191952"/>
                  <a:pt x="86251" y="188948"/>
                </a:cubicBezTo>
                <a:cubicBezTo>
                  <a:pt x="21516" y="157970"/>
                  <a:pt x="6233" y="89818"/>
                  <a:pt x="6045" y="52569"/>
                </a:cubicBezTo>
                <a:cubicBezTo>
                  <a:pt x="6008" y="42731"/>
                  <a:pt x="12166" y="34583"/>
                  <a:pt x="20427" y="31091"/>
                </a:cubicBezTo>
                <a:lnTo>
                  <a:pt x="91132" y="1089"/>
                </a:lnTo>
                <a:cubicBezTo>
                  <a:pt x="92709" y="375"/>
                  <a:pt x="94399" y="0"/>
                  <a:pt x="96126" y="0"/>
                </a:cubicBezTo>
                <a:close/>
                <a:moveTo>
                  <a:pt x="96126" y="25083"/>
                </a:moveTo>
                <a:lnTo>
                  <a:pt x="96126" y="167057"/>
                </a:lnTo>
                <a:cubicBezTo>
                  <a:pt x="147944" y="141974"/>
                  <a:pt x="161875" y="86401"/>
                  <a:pt x="162213" y="53132"/>
                </a:cubicBezTo>
                <a:lnTo>
                  <a:pt x="96126" y="25120"/>
                </a:lnTo>
                <a:lnTo>
                  <a:pt x="96126" y="25120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2" name="Text 10"/>
          <p:cNvSpPr/>
          <p:nvPr/>
        </p:nvSpPr>
        <p:spPr>
          <a:xfrm>
            <a:off x="958057" y="2608126"/>
            <a:ext cx="1946555" cy="2242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62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Life Insurance Providers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21616" y="2928546"/>
            <a:ext cx="5134739" cy="160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3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Allianz, Prudential, MetLife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21616" y="3152841"/>
            <a:ext cx="5142749" cy="1922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9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Bundle GITTO as bereavement support—like roadside assistance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493448" y="3601429"/>
            <a:ext cx="5335001" cy="993304"/>
          </a:xfrm>
          <a:custGeom>
            <a:avLst/>
            <a:gdLst/>
            <a:ahLst/>
            <a:cxnLst/>
            <a:rect l="l" t="t" r="r" b="b"/>
            <a:pathLst>
              <a:path w="5335001" h="993304">
                <a:moveTo>
                  <a:pt x="128166" y="0"/>
                </a:moveTo>
                <a:lnTo>
                  <a:pt x="5206835" y="0"/>
                </a:lnTo>
                <a:cubicBezTo>
                  <a:pt x="5277619" y="0"/>
                  <a:pt x="5335001" y="57382"/>
                  <a:pt x="5335001" y="128166"/>
                </a:cubicBezTo>
                <a:lnTo>
                  <a:pt x="5335001" y="865138"/>
                </a:lnTo>
                <a:cubicBezTo>
                  <a:pt x="5335001" y="935922"/>
                  <a:pt x="5277619" y="993304"/>
                  <a:pt x="5206835" y="993304"/>
                </a:cubicBezTo>
                <a:lnTo>
                  <a:pt x="128166" y="993304"/>
                </a:lnTo>
                <a:cubicBezTo>
                  <a:pt x="57382" y="993304"/>
                  <a:pt x="0" y="935922"/>
                  <a:pt x="0" y="865138"/>
                </a:cubicBezTo>
                <a:lnTo>
                  <a:pt x="0" y="128166"/>
                </a:lnTo>
                <a:cubicBezTo>
                  <a:pt x="0" y="57429"/>
                  <a:pt x="57429" y="0"/>
                  <a:pt x="12816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6" name="Shape 14"/>
          <p:cNvSpPr/>
          <p:nvPr/>
        </p:nvSpPr>
        <p:spPr>
          <a:xfrm>
            <a:off x="645647" y="3745619"/>
            <a:ext cx="192252" cy="192252"/>
          </a:xfrm>
          <a:custGeom>
            <a:avLst/>
            <a:gdLst/>
            <a:ahLst/>
            <a:cxnLst/>
            <a:rect l="l" t="t" r="r" b="b"/>
            <a:pathLst>
              <a:path w="192252" h="192252">
                <a:moveTo>
                  <a:pt x="75099" y="18024"/>
                </a:moveTo>
                <a:lnTo>
                  <a:pt x="117154" y="18024"/>
                </a:lnTo>
                <a:cubicBezTo>
                  <a:pt x="118806" y="18024"/>
                  <a:pt x="120158" y="19375"/>
                  <a:pt x="120158" y="21028"/>
                </a:cubicBezTo>
                <a:lnTo>
                  <a:pt x="120158" y="36047"/>
                </a:lnTo>
                <a:lnTo>
                  <a:pt x="72095" y="36047"/>
                </a:lnTo>
                <a:lnTo>
                  <a:pt x="72095" y="21028"/>
                </a:lnTo>
                <a:cubicBezTo>
                  <a:pt x="72095" y="19375"/>
                  <a:pt x="73446" y="18024"/>
                  <a:pt x="75099" y="18024"/>
                </a:cubicBezTo>
                <a:close/>
                <a:moveTo>
                  <a:pt x="54071" y="21028"/>
                </a:moveTo>
                <a:lnTo>
                  <a:pt x="54071" y="36047"/>
                </a:lnTo>
                <a:lnTo>
                  <a:pt x="24032" y="36047"/>
                </a:lnTo>
                <a:cubicBezTo>
                  <a:pt x="10777" y="36047"/>
                  <a:pt x="0" y="46824"/>
                  <a:pt x="0" y="60079"/>
                </a:cubicBezTo>
                <a:lnTo>
                  <a:pt x="0" y="96126"/>
                </a:lnTo>
                <a:lnTo>
                  <a:pt x="192252" y="96126"/>
                </a:lnTo>
                <a:lnTo>
                  <a:pt x="192252" y="60079"/>
                </a:lnTo>
                <a:cubicBezTo>
                  <a:pt x="192252" y="46824"/>
                  <a:pt x="181476" y="36047"/>
                  <a:pt x="168221" y="36047"/>
                </a:cubicBezTo>
                <a:lnTo>
                  <a:pt x="138181" y="36047"/>
                </a:lnTo>
                <a:lnTo>
                  <a:pt x="138181" y="21028"/>
                </a:lnTo>
                <a:cubicBezTo>
                  <a:pt x="138181" y="9425"/>
                  <a:pt x="128756" y="0"/>
                  <a:pt x="117154" y="0"/>
                </a:cubicBezTo>
                <a:lnTo>
                  <a:pt x="75099" y="0"/>
                </a:lnTo>
                <a:cubicBezTo>
                  <a:pt x="63496" y="0"/>
                  <a:pt x="54071" y="9425"/>
                  <a:pt x="54071" y="21028"/>
                </a:cubicBezTo>
                <a:close/>
                <a:moveTo>
                  <a:pt x="192252" y="114150"/>
                </a:moveTo>
                <a:lnTo>
                  <a:pt x="120158" y="114150"/>
                </a:lnTo>
                <a:lnTo>
                  <a:pt x="120158" y="120158"/>
                </a:lnTo>
                <a:cubicBezTo>
                  <a:pt x="120158" y="126804"/>
                  <a:pt x="114788" y="132173"/>
                  <a:pt x="108142" y="132173"/>
                </a:cubicBezTo>
                <a:lnTo>
                  <a:pt x="84110" y="132173"/>
                </a:lnTo>
                <a:cubicBezTo>
                  <a:pt x="77464" y="132173"/>
                  <a:pt x="72095" y="126804"/>
                  <a:pt x="72095" y="120158"/>
                </a:cubicBezTo>
                <a:lnTo>
                  <a:pt x="72095" y="114150"/>
                </a:lnTo>
                <a:lnTo>
                  <a:pt x="0" y="114150"/>
                </a:lnTo>
                <a:lnTo>
                  <a:pt x="0" y="156205"/>
                </a:lnTo>
                <a:cubicBezTo>
                  <a:pt x="0" y="169460"/>
                  <a:pt x="10777" y="180237"/>
                  <a:pt x="24032" y="180237"/>
                </a:cubicBezTo>
                <a:lnTo>
                  <a:pt x="168221" y="180237"/>
                </a:lnTo>
                <a:cubicBezTo>
                  <a:pt x="181476" y="180237"/>
                  <a:pt x="192252" y="169460"/>
                  <a:pt x="192252" y="156205"/>
                </a:cubicBezTo>
                <a:lnTo>
                  <a:pt x="192252" y="114150"/>
                </a:ln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7" name="Text 15"/>
          <p:cNvSpPr/>
          <p:nvPr/>
        </p:nvSpPr>
        <p:spPr>
          <a:xfrm>
            <a:off x="958057" y="3729598"/>
            <a:ext cx="1401840" cy="2242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62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Estate Law Firms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21616" y="4050018"/>
            <a:ext cx="5134739" cy="160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3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Boutique &amp; HNW practices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21616" y="4274312"/>
            <a:ext cx="5142749" cy="1922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9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Offer to crypto clients as value-added service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320420" y="5287040"/>
            <a:ext cx="5679453" cy="1377808"/>
          </a:xfrm>
          <a:custGeom>
            <a:avLst/>
            <a:gdLst/>
            <a:ahLst/>
            <a:cxnLst/>
            <a:rect l="l" t="t" r="r" b="b"/>
            <a:pathLst>
              <a:path w="5679453" h="1377808">
                <a:moveTo>
                  <a:pt x="128164" y="0"/>
                </a:moveTo>
                <a:lnTo>
                  <a:pt x="5551290" y="0"/>
                </a:lnTo>
                <a:cubicBezTo>
                  <a:pt x="5622073" y="0"/>
                  <a:pt x="5679453" y="57381"/>
                  <a:pt x="5679453" y="128164"/>
                </a:cubicBezTo>
                <a:lnTo>
                  <a:pt x="5679453" y="1249644"/>
                </a:lnTo>
                <a:cubicBezTo>
                  <a:pt x="5679453" y="1320427"/>
                  <a:pt x="5622073" y="1377808"/>
                  <a:pt x="5551290" y="1377808"/>
                </a:cubicBezTo>
                <a:lnTo>
                  <a:pt x="128164" y="1377808"/>
                </a:lnTo>
                <a:cubicBezTo>
                  <a:pt x="57381" y="1377808"/>
                  <a:pt x="0" y="1320427"/>
                  <a:pt x="0" y="1249644"/>
                </a:cubicBezTo>
                <a:lnTo>
                  <a:pt x="0" y="128164"/>
                </a:lnTo>
                <a:cubicBezTo>
                  <a:pt x="0" y="57428"/>
                  <a:pt x="57428" y="0"/>
                  <a:pt x="128164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1" name="Text 19"/>
          <p:cNvSpPr/>
          <p:nvPr/>
        </p:nvSpPr>
        <p:spPr>
          <a:xfrm>
            <a:off x="448589" y="5415208"/>
            <a:ext cx="5519243" cy="256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14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REVENUE MODEL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48589" y="5767569"/>
            <a:ext cx="2643469" cy="769009"/>
          </a:xfrm>
          <a:custGeom>
            <a:avLst/>
            <a:gdLst/>
            <a:ahLst/>
            <a:cxnLst/>
            <a:rect l="l" t="t" r="r" b="b"/>
            <a:pathLst>
              <a:path w="2643469" h="769009">
                <a:moveTo>
                  <a:pt x="96126" y="0"/>
                </a:moveTo>
                <a:lnTo>
                  <a:pt x="2547343" y="0"/>
                </a:lnTo>
                <a:cubicBezTo>
                  <a:pt x="2600432" y="0"/>
                  <a:pt x="2643469" y="43037"/>
                  <a:pt x="2643469" y="96126"/>
                </a:cubicBezTo>
                <a:lnTo>
                  <a:pt x="2643469" y="672883"/>
                </a:lnTo>
                <a:cubicBezTo>
                  <a:pt x="2643469" y="725972"/>
                  <a:pt x="2600432" y="769009"/>
                  <a:pt x="2547343" y="769009"/>
                </a:cubicBezTo>
                <a:lnTo>
                  <a:pt x="96126" y="769009"/>
                </a:lnTo>
                <a:cubicBezTo>
                  <a:pt x="43037" y="769009"/>
                  <a:pt x="0" y="725972"/>
                  <a:pt x="0" y="672883"/>
                </a:cubicBezTo>
                <a:lnTo>
                  <a:pt x="0" y="96126"/>
                </a:lnTo>
                <a:cubicBezTo>
                  <a:pt x="0" y="43073"/>
                  <a:pt x="43073" y="0"/>
                  <a:pt x="96126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3" name="Text 21"/>
          <p:cNvSpPr/>
          <p:nvPr/>
        </p:nvSpPr>
        <p:spPr>
          <a:xfrm>
            <a:off x="484636" y="5863695"/>
            <a:ext cx="2571375" cy="2883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92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$X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516678" y="6152074"/>
            <a:ext cx="2507290" cy="160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83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Per-Policy Fee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520683" y="6312284"/>
            <a:ext cx="2499280" cy="128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757" dirty="0">
                <a:solidFill>
                  <a:srgbClr val="FFFFFF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bundled with insurance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3223731" y="5767569"/>
            <a:ext cx="2643469" cy="769009"/>
          </a:xfrm>
          <a:custGeom>
            <a:avLst/>
            <a:gdLst/>
            <a:ahLst/>
            <a:cxnLst/>
            <a:rect l="l" t="t" r="r" b="b"/>
            <a:pathLst>
              <a:path w="2643469" h="769009">
                <a:moveTo>
                  <a:pt x="96126" y="0"/>
                </a:moveTo>
                <a:lnTo>
                  <a:pt x="2547343" y="0"/>
                </a:lnTo>
                <a:cubicBezTo>
                  <a:pt x="2600432" y="0"/>
                  <a:pt x="2643469" y="43037"/>
                  <a:pt x="2643469" y="96126"/>
                </a:cubicBezTo>
                <a:lnTo>
                  <a:pt x="2643469" y="672883"/>
                </a:lnTo>
                <a:cubicBezTo>
                  <a:pt x="2643469" y="725972"/>
                  <a:pt x="2600432" y="769009"/>
                  <a:pt x="2547343" y="769009"/>
                </a:cubicBezTo>
                <a:lnTo>
                  <a:pt x="96126" y="769009"/>
                </a:lnTo>
                <a:cubicBezTo>
                  <a:pt x="43037" y="769009"/>
                  <a:pt x="0" y="725972"/>
                  <a:pt x="0" y="672883"/>
                </a:cubicBezTo>
                <a:lnTo>
                  <a:pt x="0" y="96126"/>
                </a:lnTo>
                <a:cubicBezTo>
                  <a:pt x="0" y="43073"/>
                  <a:pt x="43073" y="0"/>
                  <a:pt x="96126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7" name="Text 25"/>
          <p:cNvSpPr/>
          <p:nvPr/>
        </p:nvSpPr>
        <p:spPr>
          <a:xfrm>
            <a:off x="3259778" y="5863695"/>
            <a:ext cx="2571375" cy="2883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92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$Y/mo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3291820" y="6152074"/>
            <a:ext cx="2507290" cy="160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83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Law Firm License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3295825" y="6312284"/>
            <a:ext cx="2499280" cy="128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757" dirty="0">
                <a:solidFill>
                  <a:srgbClr val="FFFFFF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per attorney seat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197633" y="1896788"/>
            <a:ext cx="5668239" cy="3873884"/>
          </a:xfrm>
          <a:custGeom>
            <a:avLst/>
            <a:gdLst/>
            <a:ahLst/>
            <a:cxnLst/>
            <a:rect l="l" t="t" r="r" b="b"/>
            <a:pathLst>
              <a:path w="5668239" h="3873884">
                <a:moveTo>
                  <a:pt x="192261" y="0"/>
                </a:moveTo>
                <a:lnTo>
                  <a:pt x="5475978" y="0"/>
                </a:lnTo>
                <a:cubicBezTo>
                  <a:pt x="5582161" y="0"/>
                  <a:pt x="5668239" y="86078"/>
                  <a:pt x="5668239" y="192261"/>
                </a:cubicBezTo>
                <a:lnTo>
                  <a:pt x="5668239" y="3681623"/>
                </a:lnTo>
                <a:cubicBezTo>
                  <a:pt x="5668239" y="3787806"/>
                  <a:pt x="5582161" y="3873884"/>
                  <a:pt x="5475978" y="3873884"/>
                </a:cubicBezTo>
                <a:lnTo>
                  <a:pt x="192261" y="3873884"/>
                </a:lnTo>
                <a:cubicBezTo>
                  <a:pt x="86078" y="3873884"/>
                  <a:pt x="0" y="3787806"/>
                  <a:pt x="0" y="3681623"/>
                </a:cubicBezTo>
                <a:lnTo>
                  <a:pt x="0" y="192261"/>
                </a:lnTo>
                <a:cubicBezTo>
                  <a:pt x="0" y="86149"/>
                  <a:pt x="86149" y="0"/>
                  <a:pt x="192261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10B98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31" name="Text 29"/>
          <p:cNvSpPr/>
          <p:nvPr/>
        </p:nvSpPr>
        <p:spPr>
          <a:xfrm>
            <a:off x="6364252" y="2063411"/>
            <a:ext cx="5455159" cy="2883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92" b="1" dirty="0">
                <a:solidFill>
                  <a:srgbClr val="10B981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WHO USES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380273" y="2479958"/>
            <a:ext cx="5318980" cy="1281682"/>
          </a:xfrm>
          <a:custGeom>
            <a:avLst/>
            <a:gdLst/>
            <a:ahLst/>
            <a:cxnLst/>
            <a:rect l="l" t="t" r="r" b="b"/>
            <a:pathLst>
              <a:path w="5318980" h="1281682">
                <a:moveTo>
                  <a:pt x="0" y="0"/>
                </a:moveTo>
                <a:lnTo>
                  <a:pt x="5222854" y="0"/>
                </a:lnTo>
                <a:cubicBezTo>
                  <a:pt x="5275943" y="0"/>
                  <a:pt x="5318980" y="43037"/>
                  <a:pt x="5318980" y="96126"/>
                </a:cubicBezTo>
                <a:lnTo>
                  <a:pt x="5318980" y="1185556"/>
                </a:lnTo>
                <a:cubicBezTo>
                  <a:pt x="5318980" y="1238645"/>
                  <a:pt x="5275943" y="1281682"/>
                  <a:pt x="5222854" y="1281682"/>
                </a:cubicBezTo>
                <a:lnTo>
                  <a:pt x="0" y="1281682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3" name="Shape 31"/>
          <p:cNvSpPr/>
          <p:nvPr/>
        </p:nvSpPr>
        <p:spPr>
          <a:xfrm>
            <a:off x="6380273" y="2479958"/>
            <a:ext cx="32042" cy="1281682"/>
          </a:xfrm>
          <a:custGeom>
            <a:avLst/>
            <a:gdLst/>
            <a:ahLst/>
            <a:cxnLst/>
            <a:rect l="l" t="t" r="r" b="b"/>
            <a:pathLst>
              <a:path w="32042" h="1281682">
                <a:moveTo>
                  <a:pt x="0" y="0"/>
                </a:moveTo>
                <a:lnTo>
                  <a:pt x="32042" y="0"/>
                </a:lnTo>
                <a:lnTo>
                  <a:pt x="32042" y="1281682"/>
                </a:lnTo>
                <a:lnTo>
                  <a:pt x="0" y="1281682"/>
                </a:lnTo>
                <a:lnTo>
                  <a:pt x="0" y="0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4" name="Shape 32"/>
          <p:cNvSpPr/>
          <p:nvPr/>
        </p:nvSpPr>
        <p:spPr>
          <a:xfrm>
            <a:off x="6524462" y="2608126"/>
            <a:ext cx="384505" cy="384505"/>
          </a:xfrm>
          <a:custGeom>
            <a:avLst/>
            <a:gdLst/>
            <a:ahLst/>
            <a:cxnLst/>
            <a:rect l="l" t="t" r="r" b="b"/>
            <a:pathLst>
              <a:path w="384505" h="384505">
                <a:moveTo>
                  <a:pt x="192252" y="0"/>
                </a:moveTo>
                <a:lnTo>
                  <a:pt x="192252" y="0"/>
                </a:lnTo>
                <a:cubicBezTo>
                  <a:pt x="298359" y="0"/>
                  <a:pt x="384505" y="86145"/>
                  <a:pt x="384505" y="192252"/>
                </a:cubicBezTo>
                <a:lnTo>
                  <a:pt x="384505" y="192252"/>
                </a:lnTo>
                <a:cubicBezTo>
                  <a:pt x="384505" y="298359"/>
                  <a:pt x="298359" y="384505"/>
                  <a:pt x="192252" y="384505"/>
                </a:cubicBezTo>
                <a:lnTo>
                  <a:pt x="192252" y="384505"/>
                </a:lnTo>
                <a:cubicBezTo>
                  <a:pt x="86145" y="384505"/>
                  <a:pt x="0" y="298359"/>
                  <a:pt x="0" y="192252"/>
                </a:cubicBezTo>
                <a:lnTo>
                  <a:pt x="0" y="192252"/>
                </a:lnTo>
                <a:cubicBezTo>
                  <a:pt x="0" y="86145"/>
                  <a:pt x="86145" y="0"/>
                  <a:pt x="192252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5" name="Text 33"/>
          <p:cNvSpPr/>
          <p:nvPr/>
        </p:nvSpPr>
        <p:spPr>
          <a:xfrm>
            <a:off x="6654333" y="2688231"/>
            <a:ext cx="208273" cy="2242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62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7005093" y="2688231"/>
            <a:ext cx="993304" cy="2242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62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Grantor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524462" y="3056715"/>
            <a:ext cx="5102696" cy="160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3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Asset owner (living)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524462" y="3329072"/>
            <a:ext cx="64084" cy="64084"/>
          </a:xfrm>
          <a:custGeom>
            <a:avLst/>
            <a:gdLst/>
            <a:ahLst/>
            <a:cxnLst/>
            <a:rect l="l" t="t" r="r" b="b"/>
            <a:pathLst>
              <a:path w="64084" h="64084">
                <a:moveTo>
                  <a:pt x="32042" y="0"/>
                </a:moveTo>
                <a:lnTo>
                  <a:pt x="32042" y="0"/>
                </a:lnTo>
                <a:cubicBezTo>
                  <a:pt x="49727" y="0"/>
                  <a:pt x="64084" y="14358"/>
                  <a:pt x="64084" y="32042"/>
                </a:cubicBezTo>
                <a:lnTo>
                  <a:pt x="64084" y="32042"/>
                </a:lnTo>
                <a:cubicBezTo>
                  <a:pt x="64084" y="49727"/>
                  <a:pt x="49727" y="64084"/>
                  <a:pt x="32042" y="64084"/>
                </a:cubicBezTo>
                <a:lnTo>
                  <a:pt x="32042" y="64084"/>
                </a:lnTo>
                <a:cubicBezTo>
                  <a:pt x="14358" y="64084"/>
                  <a:pt x="0" y="49727"/>
                  <a:pt x="0" y="32042"/>
                </a:cubicBezTo>
                <a:lnTo>
                  <a:pt x="0" y="32042"/>
                </a:lnTo>
                <a:cubicBezTo>
                  <a:pt x="0" y="14358"/>
                  <a:pt x="14358" y="0"/>
                  <a:pt x="32042" y="0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9" name="Text 37"/>
          <p:cNvSpPr/>
          <p:nvPr/>
        </p:nvSpPr>
        <p:spPr>
          <a:xfrm>
            <a:off x="6652630" y="3281009"/>
            <a:ext cx="1321735" cy="160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3" b="1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Monthly:</a:t>
            </a:r>
            <a:r>
              <a:rPr lang="en-US" sz="883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Liveness check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524462" y="3521324"/>
            <a:ext cx="64084" cy="64084"/>
          </a:xfrm>
          <a:custGeom>
            <a:avLst/>
            <a:gdLst/>
            <a:ahLst/>
            <a:cxnLst/>
            <a:rect l="l" t="t" r="r" b="b"/>
            <a:pathLst>
              <a:path w="64084" h="64084">
                <a:moveTo>
                  <a:pt x="32042" y="0"/>
                </a:moveTo>
                <a:lnTo>
                  <a:pt x="32042" y="0"/>
                </a:lnTo>
                <a:cubicBezTo>
                  <a:pt x="49727" y="0"/>
                  <a:pt x="64084" y="14358"/>
                  <a:pt x="64084" y="32042"/>
                </a:cubicBezTo>
                <a:lnTo>
                  <a:pt x="64084" y="32042"/>
                </a:lnTo>
                <a:cubicBezTo>
                  <a:pt x="64084" y="49727"/>
                  <a:pt x="49727" y="64084"/>
                  <a:pt x="32042" y="64084"/>
                </a:cubicBezTo>
                <a:lnTo>
                  <a:pt x="32042" y="64084"/>
                </a:lnTo>
                <a:cubicBezTo>
                  <a:pt x="14358" y="64084"/>
                  <a:pt x="0" y="49727"/>
                  <a:pt x="0" y="32042"/>
                </a:cubicBezTo>
                <a:lnTo>
                  <a:pt x="0" y="32042"/>
                </a:lnTo>
                <a:cubicBezTo>
                  <a:pt x="0" y="14358"/>
                  <a:pt x="14358" y="0"/>
                  <a:pt x="32042" y="0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1" name="Text 39"/>
          <p:cNvSpPr/>
          <p:nvPr/>
        </p:nvSpPr>
        <p:spPr>
          <a:xfrm>
            <a:off x="6652630" y="3473261"/>
            <a:ext cx="1473934" cy="160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3" b="1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Quarterly:</a:t>
            </a:r>
            <a:r>
              <a:rPr lang="en-US" sz="883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Update inventory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380273" y="3889808"/>
            <a:ext cx="5318980" cy="1714250"/>
          </a:xfrm>
          <a:custGeom>
            <a:avLst/>
            <a:gdLst/>
            <a:ahLst/>
            <a:cxnLst/>
            <a:rect l="l" t="t" r="r" b="b"/>
            <a:pathLst>
              <a:path w="5318980" h="1714250">
                <a:moveTo>
                  <a:pt x="0" y="0"/>
                </a:moveTo>
                <a:lnTo>
                  <a:pt x="5222862" y="0"/>
                </a:lnTo>
                <a:cubicBezTo>
                  <a:pt x="5275947" y="0"/>
                  <a:pt x="5318980" y="43033"/>
                  <a:pt x="5318980" y="96118"/>
                </a:cubicBezTo>
                <a:lnTo>
                  <a:pt x="5318980" y="1618132"/>
                </a:lnTo>
                <a:cubicBezTo>
                  <a:pt x="5318980" y="1671216"/>
                  <a:pt x="5275947" y="1714250"/>
                  <a:pt x="5222862" y="1714250"/>
                </a:cubicBezTo>
                <a:lnTo>
                  <a:pt x="0" y="171425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3" name="Shape 41"/>
          <p:cNvSpPr/>
          <p:nvPr/>
        </p:nvSpPr>
        <p:spPr>
          <a:xfrm>
            <a:off x="6380273" y="3889808"/>
            <a:ext cx="32042" cy="1714250"/>
          </a:xfrm>
          <a:custGeom>
            <a:avLst/>
            <a:gdLst/>
            <a:ahLst/>
            <a:cxnLst/>
            <a:rect l="l" t="t" r="r" b="b"/>
            <a:pathLst>
              <a:path w="32042" h="1714250">
                <a:moveTo>
                  <a:pt x="0" y="0"/>
                </a:moveTo>
                <a:lnTo>
                  <a:pt x="32042" y="0"/>
                </a:lnTo>
                <a:lnTo>
                  <a:pt x="32042" y="1714250"/>
                </a:lnTo>
                <a:lnTo>
                  <a:pt x="0" y="1714250"/>
                </a:lnTo>
                <a:lnTo>
                  <a:pt x="0" y="0"/>
                </a:ln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4" name="Shape 42"/>
          <p:cNvSpPr/>
          <p:nvPr/>
        </p:nvSpPr>
        <p:spPr>
          <a:xfrm>
            <a:off x="6524462" y="4017976"/>
            <a:ext cx="384505" cy="384505"/>
          </a:xfrm>
          <a:custGeom>
            <a:avLst/>
            <a:gdLst/>
            <a:ahLst/>
            <a:cxnLst/>
            <a:rect l="l" t="t" r="r" b="b"/>
            <a:pathLst>
              <a:path w="384505" h="384505">
                <a:moveTo>
                  <a:pt x="192252" y="0"/>
                </a:moveTo>
                <a:lnTo>
                  <a:pt x="192252" y="0"/>
                </a:lnTo>
                <a:cubicBezTo>
                  <a:pt x="298359" y="0"/>
                  <a:pt x="384505" y="86145"/>
                  <a:pt x="384505" y="192252"/>
                </a:cubicBezTo>
                <a:lnTo>
                  <a:pt x="384505" y="192252"/>
                </a:lnTo>
                <a:cubicBezTo>
                  <a:pt x="384505" y="298359"/>
                  <a:pt x="298359" y="384505"/>
                  <a:pt x="192252" y="384505"/>
                </a:cubicBezTo>
                <a:lnTo>
                  <a:pt x="192252" y="384505"/>
                </a:lnTo>
                <a:cubicBezTo>
                  <a:pt x="86145" y="384505"/>
                  <a:pt x="0" y="298359"/>
                  <a:pt x="0" y="192252"/>
                </a:cubicBezTo>
                <a:lnTo>
                  <a:pt x="0" y="192252"/>
                </a:lnTo>
                <a:cubicBezTo>
                  <a:pt x="0" y="86145"/>
                  <a:pt x="86145" y="0"/>
                  <a:pt x="192252" y="0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5" name="Text 43"/>
          <p:cNvSpPr/>
          <p:nvPr/>
        </p:nvSpPr>
        <p:spPr>
          <a:xfrm>
            <a:off x="6658839" y="4098081"/>
            <a:ext cx="192252" cy="2242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62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7005093" y="4098081"/>
            <a:ext cx="1273671" cy="2242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62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Beneficiary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6524462" y="4466565"/>
            <a:ext cx="5102696" cy="160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3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Heir (after death)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6527666" y="4694063"/>
            <a:ext cx="5037010" cy="775418"/>
          </a:xfrm>
          <a:custGeom>
            <a:avLst/>
            <a:gdLst/>
            <a:ahLst/>
            <a:cxnLst/>
            <a:rect l="l" t="t" r="r" b="b"/>
            <a:pathLst>
              <a:path w="5037010" h="775418">
                <a:moveTo>
                  <a:pt x="64081" y="0"/>
                </a:moveTo>
                <a:lnTo>
                  <a:pt x="4972930" y="0"/>
                </a:lnTo>
                <a:cubicBezTo>
                  <a:pt x="5008320" y="0"/>
                  <a:pt x="5037010" y="28690"/>
                  <a:pt x="5037010" y="64081"/>
                </a:cubicBezTo>
                <a:lnTo>
                  <a:pt x="5037010" y="711337"/>
                </a:lnTo>
                <a:cubicBezTo>
                  <a:pt x="5037010" y="746728"/>
                  <a:pt x="5008320" y="775418"/>
                  <a:pt x="4972930" y="775418"/>
                </a:cubicBezTo>
                <a:lnTo>
                  <a:pt x="64081" y="775418"/>
                </a:lnTo>
                <a:cubicBezTo>
                  <a:pt x="28690" y="775418"/>
                  <a:pt x="0" y="746728"/>
                  <a:pt x="0" y="711337"/>
                </a:cubicBezTo>
                <a:lnTo>
                  <a:pt x="0" y="64081"/>
                </a:lnTo>
                <a:cubicBezTo>
                  <a:pt x="0" y="28714"/>
                  <a:pt x="28714" y="0"/>
                  <a:pt x="64081" y="0"/>
                </a:cubicBezTo>
                <a:close/>
              </a:path>
            </a:pathLst>
          </a:custGeom>
          <a:solidFill>
            <a:srgbClr val="FEE2E2"/>
          </a:solidFill>
          <a:ln w="1016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49" name="Text 47"/>
          <p:cNvSpPr/>
          <p:nvPr/>
        </p:nvSpPr>
        <p:spPr>
          <a:xfrm>
            <a:off x="6626997" y="4793392"/>
            <a:ext cx="4902434" cy="1922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9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Uses Once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6626997" y="5017686"/>
            <a:ext cx="4894423" cy="160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3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At the most stressful moment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626997" y="5209939"/>
            <a:ext cx="4894423" cy="160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3" dirty="0">
                <a:solidFill>
                  <a:srgbClr val="F973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→ UX must be flawless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197633" y="5908459"/>
            <a:ext cx="5668239" cy="749784"/>
          </a:xfrm>
          <a:custGeom>
            <a:avLst/>
            <a:gdLst/>
            <a:ahLst/>
            <a:cxnLst/>
            <a:rect l="l" t="t" r="r" b="b"/>
            <a:pathLst>
              <a:path w="5668239" h="749784">
                <a:moveTo>
                  <a:pt x="128168" y="0"/>
                </a:moveTo>
                <a:lnTo>
                  <a:pt x="5540071" y="0"/>
                </a:lnTo>
                <a:cubicBezTo>
                  <a:pt x="5610856" y="0"/>
                  <a:pt x="5668239" y="57383"/>
                  <a:pt x="5668239" y="128168"/>
                </a:cubicBezTo>
                <a:lnTo>
                  <a:pt x="5668239" y="621616"/>
                </a:lnTo>
                <a:cubicBezTo>
                  <a:pt x="5668239" y="692401"/>
                  <a:pt x="5610856" y="749784"/>
                  <a:pt x="5540071" y="749784"/>
                </a:cubicBezTo>
                <a:lnTo>
                  <a:pt x="128168" y="749784"/>
                </a:lnTo>
                <a:cubicBezTo>
                  <a:pt x="57430" y="749784"/>
                  <a:pt x="0" y="692354"/>
                  <a:pt x="0" y="621616"/>
                </a:cubicBezTo>
                <a:lnTo>
                  <a:pt x="0" y="128168"/>
                </a:lnTo>
                <a:cubicBezTo>
                  <a:pt x="0" y="57430"/>
                  <a:pt x="57430" y="0"/>
                  <a:pt x="128168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97316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53" name="Text 51"/>
          <p:cNvSpPr/>
          <p:nvPr/>
        </p:nvSpPr>
        <p:spPr>
          <a:xfrm>
            <a:off x="6332210" y="6043032"/>
            <a:ext cx="5479191" cy="2242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62" b="1" dirty="0">
                <a:solidFill>
                  <a:srgbClr val="F9731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VALUE EXCHANGE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6300168" y="6331411"/>
            <a:ext cx="5463170" cy="1922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9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Partners pay for </a:t>
            </a:r>
            <a:r>
              <a:rPr lang="en-US" sz="1009" b="1" dirty="0">
                <a:solidFill>
                  <a:srgbClr val="6366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retention</a:t>
            </a:r>
            <a:r>
              <a:rPr lang="en-US" sz="1009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Users get </a:t>
            </a:r>
            <a:r>
              <a:rPr lang="en-US" sz="1009" b="1" dirty="0">
                <a:solidFill>
                  <a:srgbClr val="F973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peace of mind</a:t>
            </a:r>
            <a:r>
              <a:rPr lang="en-US" sz="1009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Heirs get </a:t>
            </a:r>
            <a:r>
              <a:rPr lang="en-US" sz="1009" b="1" dirty="0">
                <a:solidFill>
                  <a:srgbClr val="10B98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seamless access</a:t>
            </a:r>
            <a:r>
              <a:rPr lang="en-US" sz="1009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35406" y="335406"/>
            <a:ext cx="1752495" cy="368946"/>
          </a:xfrm>
          <a:custGeom>
            <a:avLst/>
            <a:gdLst/>
            <a:ahLst/>
            <a:cxnLst/>
            <a:rect l="l" t="t" r="r" b="b"/>
            <a:pathLst>
              <a:path w="1752495" h="368946">
                <a:moveTo>
                  <a:pt x="184473" y="0"/>
                </a:moveTo>
                <a:lnTo>
                  <a:pt x="1568022" y="0"/>
                </a:lnTo>
                <a:cubicBezTo>
                  <a:pt x="1669836" y="0"/>
                  <a:pt x="1752495" y="82660"/>
                  <a:pt x="1752495" y="184473"/>
                </a:cubicBezTo>
                <a:lnTo>
                  <a:pt x="1752495" y="184473"/>
                </a:lnTo>
                <a:cubicBezTo>
                  <a:pt x="1752495" y="286287"/>
                  <a:pt x="1669836" y="368946"/>
                  <a:pt x="1568022" y="368946"/>
                </a:cubicBezTo>
                <a:lnTo>
                  <a:pt x="184473" y="368946"/>
                </a:lnTo>
                <a:cubicBezTo>
                  <a:pt x="82660" y="368946"/>
                  <a:pt x="0" y="286287"/>
                  <a:pt x="0" y="184473"/>
                </a:cubicBezTo>
                <a:lnTo>
                  <a:pt x="0" y="184473"/>
                </a:lnTo>
                <a:cubicBezTo>
                  <a:pt x="0" y="82660"/>
                  <a:pt x="82660" y="0"/>
                  <a:pt x="184473" y="0"/>
                </a:cubicBezTo>
                <a:close/>
              </a:path>
            </a:pathLst>
          </a:custGeom>
          <a:solidFill>
            <a:srgbClr val="FEE2E2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" name="Shape 1"/>
          <p:cNvSpPr/>
          <p:nvPr/>
        </p:nvSpPr>
        <p:spPr>
          <a:xfrm>
            <a:off x="503109" y="486338"/>
            <a:ext cx="67081" cy="67081"/>
          </a:xfrm>
          <a:custGeom>
            <a:avLst/>
            <a:gdLst/>
            <a:ahLst/>
            <a:cxnLst/>
            <a:rect l="l" t="t" r="r" b="b"/>
            <a:pathLst>
              <a:path w="67081" h="67081">
                <a:moveTo>
                  <a:pt x="33541" y="0"/>
                </a:moveTo>
                <a:lnTo>
                  <a:pt x="33541" y="0"/>
                </a:lnTo>
                <a:cubicBezTo>
                  <a:pt x="52052" y="0"/>
                  <a:pt x="67081" y="15029"/>
                  <a:pt x="67081" y="33541"/>
                </a:cubicBezTo>
                <a:lnTo>
                  <a:pt x="67081" y="33541"/>
                </a:lnTo>
                <a:cubicBezTo>
                  <a:pt x="67081" y="52052"/>
                  <a:pt x="52052" y="67081"/>
                  <a:pt x="33541" y="67081"/>
                </a:cubicBezTo>
                <a:lnTo>
                  <a:pt x="33541" y="67081"/>
                </a:lnTo>
                <a:cubicBezTo>
                  <a:pt x="15029" y="67081"/>
                  <a:pt x="0" y="52052"/>
                  <a:pt x="0" y="33541"/>
                </a:cubicBezTo>
                <a:lnTo>
                  <a:pt x="0" y="33541"/>
                </a:lnTo>
                <a:cubicBezTo>
                  <a:pt x="0" y="15029"/>
                  <a:pt x="15029" y="0"/>
                  <a:pt x="33541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" name="Text 2"/>
          <p:cNvSpPr/>
          <p:nvPr/>
        </p:nvSpPr>
        <p:spPr>
          <a:xfrm>
            <a:off x="637271" y="402487"/>
            <a:ext cx="1358393" cy="2347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8" b="1" dirty="0">
                <a:solidFill>
                  <a:srgbClr val="EF444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Partnership Value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35406" y="804974"/>
            <a:ext cx="11823054" cy="6037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754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WHY INSURERS CARE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35406" y="1475785"/>
            <a:ext cx="1073298" cy="33541"/>
          </a:xfrm>
          <a:custGeom>
            <a:avLst/>
            <a:gdLst/>
            <a:ahLst/>
            <a:cxnLst/>
            <a:rect l="l" t="t" r="r" b="b"/>
            <a:pathLst>
              <a:path w="1073298" h="33541">
                <a:moveTo>
                  <a:pt x="0" y="0"/>
                </a:moveTo>
                <a:lnTo>
                  <a:pt x="1073298" y="0"/>
                </a:lnTo>
                <a:lnTo>
                  <a:pt x="1073298" y="33541"/>
                </a:lnTo>
                <a:lnTo>
                  <a:pt x="0" y="33541"/>
                </a:lnTo>
                <a:lnTo>
                  <a:pt x="0" y="0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5"/>
          <p:cNvSpPr/>
          <p:nvPr/>
        </p:nvSpPr>
        <p:spPr>
          <a:xfrm>
            <a:off x="335406" y="1576407"/>
            <a:ext cx="11621810" cy="268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85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Claims-time is a customer acquisition moment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42114" y="1985496"/>
            <a:ext cx="6210038" cy="3199771"/>
          </a:xfrm>
          <a:custGeom>
            <a:avLst/>
            <a:gdLst/>
            <a:ahLst/>
            <a:cxnLst/>
            <a:rect l="l" t="t" r="r" b="b"/>
            <a:pathLst>
              <a:path w="6210038" h="3199771">
                <a:moveTo>
                  <a:pt x="201234" y="0"/>
                </a:moveTo>
                <a:lnTo>
                  <a:pt x="6008804" y="0"/>
                </a:lnTo>
                <a:cubicBezTo>
                  <a:pt x="6119943" y="0"/>
                  <a:pt x="6210038" y="90095"/>
                  <a:pt x="6210038" y="201234"/>
                </a:cubicBezTo>
                <a:lnTo>
                  <a:pt x="6210038" y="2998538"/>
                </a:lnTo>
                <a:cubicBezTo>
                  <a:pt x="6210038" y="3109676"/>
                  <a:pt x="6119943" y="3199771"/>
                  <a:pt x="6008804" y="3199771"/>
                </a:cubicBezTo>
                <a:lnTo>
                  <a:pt x="201234" y="3199771"/>
                </a:lnTo>
                <a:cubicBezTo>
                  <a:pt x="90095" y="3199771"/>
                  <a:pt x="0" y="3109676"/>
                  <a:pt x="0" y="2998538"/>
                </a:cubicBezTo>
                <a:lnTo>
                  <a:pt x="0" y="201234"/>
                </a:lnTo>
                <a:cubicBezTo>
                  <a:pt x="0" y="90095"/>
                  <a:pt x="90095" y="0"/>
                  <a:pt x="201234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9" name="Text 7"/>
          <p:cNvSpPr/>
          <p:nvPr/>
        </p:nvSpPr>
        <p:spPr>
          <a:xfrm>
            <a:off x="516525" y="2159912"/>
            <a:ext cx="5986993" cy="3018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981" b="1" dirty="0">
                <a:solidFill>
                  <a:srgbClr val="EF444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BUSINESS CASE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16525" y="2595939"/>
            <a:ext cx="2867719" cy="1140380"/>
          </a:xfrm>
          <a:custGeom>
            <a:avLst/>
            <a:gdLst/>
            <a:ahLst/>
            <a:cxnLst/>
            <a:rect l="l" t="t" r="r" b="b"/>
            <a:pathLst>
              <a:path w="2867719" h="1140380">
                <a:moveTo>
                  <a:pt x="134166" y="0"/>
                </a:moveTo>
                <a:lnTo>
                  <a:pt x="2733554" y="0"/>
                </a:lnTo>
                <a:cubicBezTo>
                  <a:pt x="2807651" y="0"/>
                  <a:pt x="2867719" y="60068"/>
                  <a:pt x="2867719" y="134166"/>
                </a:cubicBezTo>
                <a:lnTo>
                  <a:pt x="2867719" y="1006214"/>
                </a:lnTo>
                <a:cubicBezTo>
                  <a:pt x="2867719" y="1080312"/>
                  <a:pt x="2807651" y="1140380"/>
                  <a:pt x="2733554" y="1140380"/>
                </a:cubicBezTo>
                <a:lnTo>
                  <a:pt x="134166" y="1140380"/>
                </a:lnTo>
                <a:cubicBezTo>
                  <a:pt x="60068" y="1140380"/>
                  <a:pt x="0" y="1080312"/>
                  <a:pt x="0" y="1006214"/>
                </a:cubicBezTo>
                <a:lnTo>
                  <a:pt x="0" y="134166"/>
                </a:lnTo>
                <a:cubicBezTo>
                  <a:pt x="0" y="60118"/>
                  <a:pt x="60118" y="0"/>
                  <a:pt x="13416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1" name="Text 9"/>
          <p:cNvSpPr/>
          <p:nvPr/>
        </p:nvSpPr>
        <p:spPr>
          <a:xfrm>
            <a:off x="550065" y="2730101"/>
            <a:ext cx="2800638" cy="4024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169" b="1" dirty="0">
                <a:solidFill>
                  <a:srgbClr val="F9731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57%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17147" y="3199670"/>
            <a:ext cx="2666476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56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Choose Based on Support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21339" y="3434454"/>
            <a:ext cx="2658091" cy="1677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2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select insurers by quality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3515891" y="2595939"/>
            <a:ext cx="2867719" cy="1140380"/>
          </a:xfrm>
          <a:custGeom>
            <a:avLst/>
            <a:gdLst/>
            <a:ahLst/>
            <a:cxnLst/>
            <a:rect l="l" t="t" r="r" b="b"/>
            <a:pathLst>
              <a:path w="2867719" h="1140380">
                <a:moveTo>
                  <a:pt x="134166" y="0"/>
                </a:moveTo>
                <a:lnTo>
                  <a:pt x="2733554" y="0"/>
                </a:lnTo>
                <a:cubicBezTo>
                  <a:pt x="2807651" y="0"/>
                  <a:pt x="2867719" y="60068"/>
                  <a:pt x="2867719" y="134166"/>
                </a:cubicBezTo>
                <a:lnTo>
                  <a:pt x="2867719" y="1006214"/>
                </a:lnTo>
                <a:cubicBezTo>
                  <a:pt x="2867719" y="1080312"/>
                  <a:pt x="2807651" y="1140380"/>
                  <a:pt x="2733554" y="1140380"/>
                </a:cubicBezTo>
                <a:lnTo>
                  <a:pt x="134166" y="1140380"/>
                </a:lnTo>
                <a:cubicBezTo>
                  <a:pt x="60068" y="1140380"/>
                  <a:pt x="0" y="1080312"/>
                  <a:pt x="0" y="1006214"/>
                </a:cubicBezTo>
                <a:lnTo>
                  <a:pt x="0" y="134166"/>
                </a:lnTo>
                <a:cubicBezTo>
                  <a:pt x="0" y="60118"/>
                  <a:pt x="60118" y="0"/>
                  <a:pt x="13416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5" name="Text 13"/>
          <p:cNvSpPr/>
          <p:nvPr/>
        </p:nvSpPr>
        <p:spPr>
          <a:xfrm>
            <a:off x="3549432" y="2730101"/>
            <a:ext cx="2800638" cy="4024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169" b="1" dirty="0">
                <a:solidFill>
                  <a:srgbClr val="EF444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33%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3616513" y="3199670"/>
            <a:ext cx="2666476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56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Felt Under-Supported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3620706" y="3434454"/>
            <a:ext cx="2658091" cy="1677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2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worse for Gen Z = churn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516525" y="3870481"/>
            <a:ext cx="2867719" cy="1140380"/>
          </a:xfrm>
          <a:custGeom>
            <a:avLst/>
            <a:gdLst/>
            <a:ahLst/>
            <a:cxnLst/>
            <a:rect l="l" t="t" r="r" b="b"/>
            <a:pathLst>
              <a:path w="2867719" h="1140380">
                <a:moveTo>
                  <a:pt x="134166" y="0"/>
                </a:moveTo>
                <a:lnTo>
                  <a:pt x="2733554" y="0"/>
                </a:lnTo>
                <a:cubicBezTo>
                  <a:pt x="2807651" y="0"/>
                  <a:pt x="2867719" y="60068"/>
                  <a:pt x="2867719" y="134166"/>
                </a:cubicBezTo>
                <a:lnTo>
                  <a:pt x="2867719" y="1006214"/>
                </a:lnTo>
                <a:cubicBezTo>
                  <a:pt x="2867719" y="1080312"/>
                  <a:pt x="2807651" y="1140380"/>
                  <a:pt x="2733554" y="1140380"/>
                </a:cubicBezTo>
                <a:lnTo>
                  <a:pt x="134166" y="1140380"/>
                </a:lnTo>
                <a:cubicBezTo>
                  <a:pt x="60068" y="1140380"/>
                  <a:pt x="0" y="1080312"/>
                  <a:pt x="0" y="1006214"/>
                </a:cubicBezTo>
                <a:lnTo>
                  <a:pt x="0" y="134166"/>
                </a:lnTo>
                <a:cubicBezTo>
                  <a:pt x="0" y="60118"/>
                  <a:pt x="60118" y="0"/>
                  <a:pt x="13416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9" name="Text 17"/>
          <p:cNvSpPr/>
          <p:nvPr/>
        </p:nvSpPr>
        <p:spPr>
          <a:xfrm>
            <a:off x="550065" y="4004643"/>
            <a:ext cx="2800638" cy="4024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169" b="1" dirty="0">
                <a:solidFill>
                  <a:srgbClr val="6366F1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76%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17147" y="4474212"/>
            <a:ext cx="2666476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56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Digital Asset Plan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21339" y="4708996"/>
            <a:ext cx="2658091" cy="1677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2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avoid until disaster hits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3515891" y="3870481"/>
            <a:ext cx="2867719" cy="1140380"/>
          </a:xfrm>
          <a:custGeom>
            <a:avLst/>
            <a:gdLst/>
            <a:ahLst/>
            <a:cxnLst/>
            <a:rect l="l" t="t" r="r" b="b"/>
            <a:pathLst>
              <a:path w="2867719" h="1140380">
                <a:moveTo>
                  <a:pt x="134166" y="0"/>
                </a:moveTo>
                <a:lnTo>
                  <a:pt x="2733554" y="0"/>
                </a:lnTo>
                <a:cubicBezTo>
                  <a:pt x="2807651" y="0"/>
                  <a:pt x="2867719" y="60068"/>
                  <a:pt x="2867719" y="134166"/>
                </a:cubicBezTo>
                <a:lnTo>
                  <a:pt x="2867719" y="1006214"/>
                </a:lnTo>
                <a:cubicBezTo>
                  <a:pt x="2867719" y="1080312"/>
                  <a:pt x="2807651" y="1140380"/>
                  <a:pt x="2733554" y="1140380"/>
                </a:cubicBezTo>
                <a:lnTo>
                  <a:pt x="134166" y="1140380"/>
                </a:lnTo>
                <a:cubicBezTo>
                  <a:pt x="60068" y="1140380"/>
                  <a:pt x="0" y="1080312"/>
                  <a:pt x="0" y="1006214"/>
                </a:cubicBezTo>
                <a:lnTo>
                  <a:pt x="0" y="134166"/>
                </a:lnTo>
                <a:cubicBezTo>
                  <a:pt x="0" y="60118"/>
                  <a:pt x="60118" y="0"/>
                  <a:pt x="13416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3" name="Text 21"/>
          <p:cNvSpPr/>
          <p:nvPr/>
        </p:nvSpPr>
        <p:spPr>
          <a:xfrm>
            <a:off x="3549432" y="4004643"/>
            <a:ext cx="2800638" cy="4024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169" b="1" dirty="0">
                <a:solidFill>
                  <a:srgbClr val="10B981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2%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3616513" y="4474212"/>
            <a:ext cx="2666476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56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Retention Impact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3620706" y="4708996"/>
            <a:ext cx="2658091" cy="1677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2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= 10%+ cost cut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335406" y="5326139"/>
            <a:ext cx="6230162" cy="1073298"/>
          </a:xfrm>
          <a:custGeom>
            <a:avLst/>
            <a:gdLst/>
            <a:ahLst/>
            <a:cxnLst/>
            <a:rect l="l" t="t" r="r" b="b"/>
            <a:pathLst>
              <a:path w="6230162" h="1073298">
                <a:moveTo>
                  <a:pt x="134162" y="0"/>
                </a:moveTo>
                <a:lnTo>
                  <a:pt x="6096000" y="0"/>
                </a:lnTo>
                <a:cubicBezTo>
                  <a:pt x="6170096" y="0"/>
                  <a:pt x="6230162" y="60067"/>
                  <a:pt x="6230162" y="134162"/>
                </a:cubicBezTo>
                <a:lnTo>
                  <a:pt x="6230162" y="939136"/>
                </a:lnTo>
                <a:cubicBezTo>
                  <a:pt x="6230162" y="1013232"/>
                  <a:pt x="6170096" y="1073298"/>
                  <a:pt x="6096000" y="1073298"/>
                </a:cubicBezTo>
                <a:lnTo>
                  <a:pt x="134162" y="1073298"/>
                </a:lnTo>
                <a:cubicBezTo>
                  <a:pt x="60067" y="1073298"/>
                  <a:pt x="0" y="1013232"/>
                  <a:pt x="0" y="939136"/>
                </a:cubicBezTo>
                <a:lnTo>
                  <a:pt x="0" y="134162"/>
                </a:lnTo>
                <a:cubicBezTo>
                  <a:pt x="0" y="60116"/>
                  <a:pt x="60116" y="0"/>
                  <a:pt x="134162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7" name="Text 25"/>
          <p:cNvSpPr/>
          <p:nvPr/>
        </p:nvSpPr>
        <p:spPr>
          <a:xfrm>
            <a:off x="469568" y="5460301"/>
            <a:ext cx="6062459" cy="268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85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BUNDLE AS DEFAULT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469568" y="5795601"/>
            <a:ext cx="6037304" cy="4695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8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Like roadside assistance—people don't buy because they love admin, they accept it because it's there when disaster hits.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770270" y="1985496"/>
            <a:ext cx="5078043" cy="3728035"/>
          </a:xfrm>
          <a:custGeom>
            <a:avLst/>
            <a:gdLst/>
            <a:ahLst/>
            <a:cxnLst/>
            <a:rect l="l" t="t" r="r" b="b"/>
            <a:pathLst>
              <a:path w="5078043" h="3728035">
                <a:moveTo>
                  <a:pt x="201239" y="0"/>
                </a:moveTo>
                <a:lnTo>
                  <a:pt x="4876804" y="0"/>
                </a:lnTo>
                <a:cubicBezTo>
                  <a:pt x="4987946" y="0"/>
                  <a:pt x="5078043" y="90098"/>
                  <a:pt x="5078043" y="201239"/>
                </a:cubicBezTo>
                <a:lnTo>
                  <a:pt x="5078043" y="3526796"/>
                </a:lnTo>
                <a:cubicBezTo>
                  <a:pt x="5078043" y="3637937"/>
                  <a:pt x="4987946" y="3728035"/>
                  <a:pt x="4876804" y="3728035"/>
                </a:cubicBezTo>
                <a:lnTo>
                  <a:pt x="201239" y="3728035"/>
                </a:lnTo>
                <a:cubicBezTo>
                  <a:pt x="90098" y="3728035"/>
                  <a:pt x="0" y="3637937"/>
                  <a:pt x="0" y="3526796"/>
                </a:cubicBezTo>
                <a:lnTo>
                  <a:pt x="0" y="201239"/>
                </a:lnTo>
                <a:cubicBezTo>
                  <a:pt x="0" y="90098"/>
                  <a:pt x="90098" y="0"/>
                  <a:pt x="201239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6366F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30" name="Text 28"/>
          <p:cNvSpPr/>
          <p:nvPr/>
        </p:nvSpPr>
        <p:spPr>
          <a:xfrm>
            <a:off x="6944682" y="2159912"/>
            <a:ext cx="4854999" cy="3018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981" b="1" dirty="0">
                <a:solidFill>
                  <a:srgbClr val="6366F1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BRAND PROTECTION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6944682" y="2595939"/>
            <a:ext cx="4804688" cy="4947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88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When someone dies, the insurer is in the </a:t>
            </a:r>
            <a:r>
              <a:rPr lang="en-US" sz="1188" b="1" dirty="0">
                <a:solidFill>
                  <a:srgbClr val="FFFFFF"/>
                </a:solidFill>
                <a:highlight>
                  <a:srgbClr val="EF4444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emotional blast radius </a:t>
            </a:r>
            <a:r>
              <a:rPr lang="en-US" sz="1188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If the experience is cold or messy, the brand gets blamed.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961452" y="3220632"/>
            <a:ext cx="4712451" cy="771433"/>
          </a:xfrm>
          <a:custGeom>
            <a:avLst/>
            <a:gdLst/>
            <a:ahLst/>
            <a:cxnLst/>
            <a:rect l="l" t="t" r="r" b="b"/>
            <a:pathLst>
              <a:path w="4712451" h="771433">
                <a:moveTo>
                  <a:pt x="0" y="0"/>
                </a:moveTo>
                <a:lnTo>
                  <a:pt x="4611833" y="0"/>
                </a:lnTo>
                <a:cubicBezTo>
                  <a:pt x="4667403" y="0"/>
                  <a:pt x="4712451" y="45048"/>
                  <a:pt x="4712451" y="100618"/>
                </a:cubicBezTo>
                <a:lnTo>
                  <a:pt x="4712451" y="670815"/>
                </a:lnTo>
                <a:cubicBezTo>
                  <a:pt x="4712451" y="726385"/>
                  <a:pt x="4667403" y="771433"/>
                  <a:pt x="4611833" y="771433"/>
                </a:cubicBezTo>
                <a:lnTo>
                  <a:pt x="0" y="771433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3" name="Shape 31"/>
          <p:cNvSpPr/>
          <p:nvPr/>
        </p:nvSpPr>
        <p:spPr>
          <a:xfrm>
            <a:off x="6961452" y="3220632"/>
            <a:ext cx="33541" cy="771433"/>
          </a:xfrm>
          <a:custGeom>
            <a:avLst/>
            <a:gdLst/>
            <a:ahLst/>
            <a:cxnLst/>
            <a:rect l="l" t="t" r="r" b="b"/>
            <a:pathLst>
              <a:path w="33541" h="771433">
                <a:moveTo>
                  <a:pt x="0" y="0"/>
                </a:moveTo>
                <a:lnTo>
                  <a:pt x="33541" y="0"/>
                </a:lnTo>
                <a:lnTo>
                  <a:pt x="33541" y="771433"/>
                </a:lnTo>
                <a:lnTo>
                  <a:pt x="0" y="771433"/>
                </a:lnTo>
                <a:lnTo>
                  <a:pt x="0" y="0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4" name="Text 32"/>
          <p:cNvSpPr/>
          <p:nvPr/>
        </p:nvSpPr>
        <p:spPr>
          <a:xfrm>
            <a:off x="7112385" y="3354795"/>
            <a:ext cx="4502823" cy="2347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8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COST SAVINGS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7112385" y="3656660"/>
            <a:ext cx="4494437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6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Reducing churn by 2% per year = cutting costs by 10%+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961452" y="4126228"/>
            <a:ext cx="4712451" cy="1408704"/>
          </a:xfrm>
          <a:custGeom>
            <a:avLst/>
            <a:gdLst/>
            <a:ahLst/>
            <a:cxnLst/>
            <a:rect l="l" t="t" r="r" b="b"/>
            <a:pathLst>
              <a:path w="4712451" h="1408704">
                <a:moveTo>
                  <a:pt x="0" y="0"/>
                </a:moveTo>
                <a:lnTo>
                  <a:pt x="4611827" y="0"/>
                </a:lnTo>
                <a:cubicBezTo>
                  <a:pt x="4667400" y="0"/>
                  <a:pt x="4712451" y="45051"/>
                  <a:pt x="4712451" y="100624"/>
                </a:cubicBezTo>
                <a:lnTo>
                  <a:pt x="4712451" y="1308081"/>
                </a:lnTo>
                <a:cubicBezTo>
                  <a:pt x="4712451" y="1363653"/>
                  <a:pt x="4667400" y="1408704"/>
                  <a:pt x="4611827" y="1408704"/>
                </a:cubicBezTo>
                <a:lnTo>
                  <a:pt x="0" y="1408704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7" name="Shape 35"/>
          <p:cNvSpPr/>
          <p:nvPr/>
        </p:nvSpPr>
        <p:spPr>
          <a:xfrm>
            <a:off x="6961452" y="4126228"/>
            <a:ext cx="33541" cy="1408704"/>
          </a:xfrm>
          <a:custGeom>
            <a:avLst/>
            <a:gdLst/>
            <a:ahLst/>
            <a:cxnLst/>
            <a:rect l="l" t="t" r="r" b="b"/>
            <a:pathLst>
              <a:path w="33541" h="1408704">
                <a:moveTo>
                  <a:pt x="0" y="0"/>
                </a:moveTo>
                <a:lnTo>
                  <a:pt x="33541" y="0"/>
                </a:lnTo>
                <a:lnTo>
                  <a:pt x="33541" y="1408704"/>
                </a:lnTo>
                <a:lnTo>
                  <a:pt x="0" y="1408704"/>
                </a:lnTo>
                <a:lnTo>
                  <a:pt x="0" y="0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8" name="Text 36"/>
          <p:cNvSpPr/>
          <p:nvPr/>
        </p:nvSpPr>
        <p:spPr>
          <a:xfrm>
            <a:off x="7112385" y="4260390"/>
            <a:ext cx="4502823" cy="2347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8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HEIR = NEXT CUSTOMER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7112385" y="4595796"/>
            <a:ext cx="4486052" cy="1677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2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person who died is gone, but spouse/children become: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7114481" y="4855736"/>
            <a:ext cx="146740" cy="117392"/>
          </a:xfrm>
          <a:custGeom>
            <a:avLst/>
            <a:gdLst/>
            <a:ahLst/>
            <a:cxnLst/>
            <a:rect l="l" t="t" r="r" b="b"/>
            <a:pathLst>
              <a:path w="146740" h="117392">
                <a:moveTo>
                  <a:pt x="5503" y="-3669"/>
                </a:moveTo>
                <a:cubicBezTo>
                  <a:pt x="2453" y="-3669"/>
                  <a:pt x="0" y="-1215"/>
                  <a:pt x="0" y="1834"/>
                </a:cubicBezTo>
                <a:cubicBezTo>
                  <a:pt x="0" y="4884"/>
                  <a:pt x="2453" y="7337"/>
                  <a:pt x="5503" y="7337"/>
                </a:cubicBezTo>
                <a:lnTo>
                  <a:pt x="15889" y="7337"/>
                </a:lnTo>
                <a:cubicBezTo>
                  <a:pt x="16783" y="7337"/>
                  <a:pt x="17540" y="7979"/>
                  <a:pt x="17701" y="8850"/>
                </a:cubicBezTo>
                <a:lnTo>
                  <a:pt x="29646" y="74493"/>
                </a:lnTo>
                <a:cubicBezTo>
                  <a:pt x="31068" y="82335"/>
                  <a:pt x="37900" y="88044"/>
                  <a:pt x="45879" y="88044"/>
                </a:cubicBezTo>
                <a:lnTo>
                  <a:pt x="104552" y="88044"/>
                </a:lnTo>
                <a:cubicBezTo>
                  <a:pt x="107602" y="88044"/>
                  <a:pt x="110055" y="85591"/>
                  <a:pt x="110055" y="82541"/>
                </a:cubicBezTo>
                <a:cubicBezTo>
                  <a:pt x="110055" y="79492"/>
                  <a:pt x="107602" y="77039"/>
                  <a:pt x="104552" y="77039"/>
                </a:cubicBezTo>
                <a:lnTo>
                  <a:pt x="45879" y="77039"/>
                </a:lnTo>
                <a:cubicBezTo>
                  <a:pt x="43220" y="77039"/>
                  <a:pt x="40950" y="75135"/>
                  <a:pt x="40468" y="72522"/>
                </a:cubicBezTo>
                <a:lnTo>
                  <a:pt x="39299" y="66033"/>
                </a:lnTo>
                <a:lnTo>
                  <a:pt x="108909" y="66033"/>
                </a:lnTo>
                <a:cubicBezTo>
                  <a:pt x="115970" y="66033"/>
                  <a:pt x="122024" y="61012"/>
                  <a:pt x="123330" y="54065"/>
                </a:cubicBezTo>
                <a:lnTo>
                  <a:pt x="130438" y="16027"/>
                </a:lnTo>
                <a:cubicBezTo>
                  <a:pt x="131286" y="11510"/>
                  <a:pt x="127824" y="7337"/>
                  <a:pt x="123216" y="7337"/>
                </a:cubicBezTo>
                <a:lnTo>
                  <a:pt x="28591" y="7337"/>
                </a:lnTo>
                <a:lnTo>
                  <a:pt x="28500" y="6878"/>
                </a:lnTo>
                <a:cubicBezTo>
                  <a:pt x="27399" y="780"/>
                  <a:pt x="22080" y="-3669"/>
                  <a:pt x="15866" y="-3669"/>
                </a:cubicBezTo>
                <a:lnTo>
                  <a:pt x="5503" y="-3669"/>
                </a:lnTo>
                <a:close/>
                <a:moveTo>
                  <a:pt x="47691" y="117392"/>
                </a:moveTo>
                <a:cubicBezTo>
                  <a:pt x="53765" y="117392"/>
                  <a:pt x="58696" y="112461"/>
                  <a:pt x="58696" y="106387"/>
                </a:cubicBezTo>
                <a:cubicBezTo>
                  <a:pt x="58696" y="100312"/>
                  <a:pt x="53765" y="95381"/>
                  <a:pt x="47691" y="95381"/>
                </a:cubicBezTo>
                <a:cubicBezTo>
                  <a:pt x="41616" y="95381"/>
                  <a:pt x="36685" y="100312"/>
                  <a:pt x="36685" y="106387"/>
                </a:cubicBezTo>
                <a:cubicBezTo>
                  <a:pt x="36685" y="112461"/>
                  <a:pt x="41616" y="117392"/>
                  <a:pt x="47691" y="117392"/>
                </a:cubicBezTo>
                <a:close/>
                <a:moveTo>
                  <a:pt x="99050" y="117392"/>
                </a:moveTo>
                <a:cubicBezTo>
                  <a:pt x="105124" y="117392"/>
                  <a:pt x="110055" y="112461"/>
                  <a:pt x="110055" y="106387"/>
                </a:cubicBezTo>
                <a:cubicBezTo>
                  <a:pt x="110055" y="100312"/>
                  <a:pt x="105124" y="95381"/>
                  <a:pt x="99050" y="95381"/>
                </a:cubicBezTo>
                <a:cubicBezTo>
                  <a:pt x="92975" y="95381"/>
                  <a:pt x="88044" y="100312"/>
                  <a:pt x="88044" y="106387"/>
                </a:cubicBezTo>
                <a:cubicBezTo>
                  <a:pt x="88044" y="112461"/>
                  <a:pt x="92975" y="117392"/>
                  <a:pt x="99050" y="117392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1" name="Text 39"/>
          <p:cNvSpPr/>
          <p:nvPr/>
        </p:nvSpPr>
        <p:spPr>
          <a:xfrm>
            <a:off x="7326206" y="4830580"/>
            <a:ext cx="1173920" cy="1677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2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New Policy Shoppers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7121818" y="5056979"/>
            <a:ext cx="132066" cy="117392"/>
          </a:xfrm>
          <a:custGeom>
            <a:avLst/>
            <a:gdLst/>
            <a:ahLst/>
            <a:cxnLst/>
            <a:rect l="l" t="t" r="r" b="b"/>
            <a:pathLst>
              <a:path w="132066" h="117392">
                <a:moveTo>
                  <a:pt x="38886" y="35172"/>
                </a:moveTo>
                <a:lnTo>
                  <a:pt x="34599" y="30884"/>
                </a:lnTo>
                <a:cubicBezTo>
                  <a:pt x="31733" y="28018"/>
                  <a:pt x="31733" y="23364"/>
                  <a:pt x="34599" y="20498"/>
                </a:cubicBezTo>
                <a:lnTo>
                  <a:pt x="60897" y="-5824"/>
                </a:lnTo>
                <a:cubicBezTo>
                  <a:pt x="63763" y="-8690"/>
                  <a:pt x="68418" y="-8690"/>
                  <a:pt x="71284" y="-5824"/>
                </a:cubicBezTo>
                <a:lnTo>
                  <a:pt x="75571" y="-1513"/>
                </a:lnTo>
                <a:cubicBezTo>
                  <a:pt x="78437" y="1353"/>
                  <a:pt x="78437" y="6007"/>
                  <a:pt x="75571" y="8873"/>
                </a:cubicBezTo>
                <a:lnTo>
                  <a:pt x="49273" y="35172"/>
                </a:lnTo>
                <a:cubicBezTo>
                  <a:pt x="46407" y="38038"/>
                  <a:pt x="41752" y="38038"/>
                  <a:pt x="38886" y="35172"/>
                </a:cubicBezTo>
                <a:close/>
                <a:moveTo>
                  <a:pt x="63282" y="48539"/>
                </a:moveTo>
                <a:lnTo>
                  <a:pt x="56082" y="41339"/>
                </a:lnTo>
                <a:lnTo>
                  <a:pt x="81762" y="15660"/>
                </a:lnTo>
                <a:lnTo>
                  <a:pt x="109138" y="43036"/>
                </a:lnTo>
                <a:lnTo>
                  <a:pt x="83458" y="68716"/>
                </a:lnTo>
                <a:lnTo>
                  <a:pt x="76259" y="61516"/>
                </a:lnTo>
                <a:lnTo>
                  <a:pt x="23066" y="114709"/>
                </a:lnTo>
                <a:cubicBezTo>
                  <a:pt x="19489" y="118286"/>
                  <a:pt x="13688" y="118286"/>
                  <a:pt x="10088" y="114709"/>
                </a:cubicBezTo>
                <a:cubicBezTo>
                  <a:pt x="6489" y="111133"/>
                  <a:pt x="6512" y="105332"/>
                  <a:pt x="10088" y="101732"/>
                </a:cubicBezTo>
                <a:lnTo>
                  <a:pt x="63282" y="48539"/>
                </a:lnTo>
                <a:close/>
                <a:moveTo>
                  <a:pt x="89626" y="85889"/>
                </a:moveTo>
                <a:cubicBezTo>
                  <a:pt x="86760" y="83023"/>
                  <a:pt x="86760" y="78368"/>
                  <a:pt x="89626" y="75502"/>
                </a:cubicBezTo>
                <a:lnTo>
                  <a:pt x="115925" y="49204"/>
                </a:lnTo>
                <a:cubicBezTo>
                  <a:pt x="118791" y="46338"/>
                  <a:pt x="123445" y="46338"/>
                  <a:pt x="126311" y="49204"/>
                </a:cubicBezTo>
                <a:lnTo>
                  <a:pt x="130599" y="53491"/>
                </a:lnTo>
                <a:cubicBezTo>
                  <a:pt x="133465" y="56357"/>
                  <a:pt x="133465" y="61012"/>
                  <a:pt x="130599" y="63878"/>
                </a:cubicBezTo>
                <a:lnTo>
                  <a:pt x="104300" y="90199"/>
                </a:lnTo>
                <a:cubicBezTo>
                  <a:pt x="101434" y="93065"/>
                  <a:pt x="96780" y="93065"/>
                  <a:pt x="93914" y="90199"/>
                </a:cubicBezTo>
                <a:lnTo>
                  <a:pt x="89626" y="85912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3" name="Text 41"/>
          <p:cNvSpPr/>
          <p:nvPr/>
        </p:nvSpPr>
        <p:spPr>
          <a:xfrm>
            <a:off x="7326206" y="5031824"/>
            <a:ext cx="922366" cy="1677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2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Decision Makers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7121818" y="5258223"/>
            <a:ext cx="132066" cy="117392"/>
          </a:xfrm>
          <a:custGeom>
            <a:avLst/>
            <a:gdLst/>
            <a:ahLst/>
            <a:cxnLst/>
            <a:rect l="l" t="t" r="r" b="b"/>
            <a:pathLst>
              <a:path w="132066" h="117392">
                <a:moveTo>
                  <a:pt x="88044" y="33017"/>
                </a:moveTo>
                <a:cubicBezTo>
                  <a:pt x="88044" y="55303"/>
                  <a:pt x="68326" y="73370"/>
                  <a:pt x="44022" y="73370"/>
                </a:cubicBezTo>
                <a:cubicBezTo>
                  <a:pt x="37900" y="73370"/>
                  <a:pt x="32076" y="72224"/>
                  <a:pt x="26780" y="70160"/>
                </a:cubicBezTo>
                <a:lnTo>
                  <a:pt x="8071" y="80065"/>
                </a:lnTo>
                <a:cubicBezTo>
                  <a:pt x="5938" y="81189"/>
                  <a:pt x="3325" y="80799"/>
                  <a:pt x="1605" y="79102"/>
                </a:cubicBezTo>
                <a:cubicBezTo>
                  <a:pt x="-115" y="77405"/>
                  <a:pt x="-504" y="74769"/>
                  <a:pt x="642" y="72636"/>
                </a:cubicBezTo>
                <a:lnTo>
                  <a:pt x="8804" y="57229"/>
                </a:lnTo>
                <a:cubicBezTo>
                  <a:pt x="3279" y="50488"/>
                  <a:pt x="0" y="42096"/>
                  <a:pt x="0" y="33017"/>
                </a:cubicBezTo>
                <a:cubicBezTo>
                  <a:pt x="0" y="10730"/>
                  <a:pt x="19718" y="-7337"/>
                  <a:pt x="44022" y="-7337"/>
                </a:cubicBezTo>
                <a:cubicBezTo>
                  <a:pt x="68326" y="-7337"/>
                  <a:pt x="88044" y="10730"/>
                  <a:pt x="88044" y="33017"/>
                </a:cubicBezTo>
                <a:close/>
                <a:moveTo>
                  <a:pt x="88044" y="117392"/>
                </a:moveTo>
                <a:cubicBezTo>
                  <a:pt x="66469" y="117392"/>
                  <a:pt x="48516" y="103154"/>
                  <a:pt x="44756" y="84376"/>
                </a:cubicBezTo>
                <a:cubicBezTo>
                  <a:pt x="72269" y="84032"/>
                  <a:pt x="96184" y="64451"/>
                  <a:pt x="98820" y="37900"/>
                </a:cubicBezTo>
                <a:cubicBezTo>
                  <a:pt x="117919" y="42302"/>
                  <a:pt x="132066" y="58146"/>
                  <a:pt x="132066" y="77039"/>
                </a:cubicBezTo>
                <a:cubicBezTo>
                  <a:pt x="132066" y="86118"/>
                  <a:pt x="128787" y="94510"/>
                  <a:pt x="123262" y="101251"/>
                </a:cubicBezTo>
                <a:lnTo>
                  <a:pt x="131424" y="116658"/>
                </a:lnTo>
                <a:cubicBezTo>
                  <a:pt x="132548" y="118791"/>
                  <a:pt x="132158" y="121404"/>
                  <a:pt x="130461" y="123124"/>
                </a:cubicBezTo>
                <a:cubicBezTo>
                  <a:pt x="128764" y="124844"/>
                  <a:pt x="126128" y="125233"/>
                  <a:pt x="123995" y="124087"/>
                </a:cubicBezTo>
                <a:lnTo>
                  <a:pt x="105286" y="114182"/>
                </a:lnTo>
                <a:cubicBezTo>
                  <a:pt x="99990" y="116246"/>
                  <a:pt x="94166" y="117392"/>
                  <a:pt x="88044" y="117392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5" name="Text 43"/>
          <p:cNvSpPr/>
          <p:nvPr/>
        </p:nvSpPr>
        <p:spPr>
          <a:xfrm>
            <a:off x="7326206" y="5233067"/>
            <a:ext cx="1500941" cy="1677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2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"Amazing" vs "Never again"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770270" y="5856919"/>
            <a:ext cx="5078043" cy="751309"/>
          </a:xfrm>
          <a:custGeom>
            <a:avLst/>
            <a:gdLst/>
            <a:ahLst/>
            <a:cxnLst/>
            <a:rect l="l" t="t" r="r" b="b"/>
            <a:pathLst>
              <a:path w="5078043" h="751309">
                <a:moveTo>
                  <a:pt x="134161" y="0"/>
                </a:moveTo>
                <a:lnTo>
                  <a:pt x="4943882" y="0"/>
                </a:lnTo>
                <a:cubicBezTo>
                  <a:pt x="5017977" y="0"/>
                  <a:pt x="5078043" y="60066"/>
                  <a:pt x="5078043" y="134161"/>
                </a:cubicBezTo>
                <a:lnTo>
                  <a:pt x="5078043" y="617148"/>
                </a:lnTo>
                <a:cubicBezTo>
                  <a:pt x="5078043" y="691243"/>
                  <a:pt x="5017977" y="751309"/>
                  <a:pt x="4943882" y="751309"/>
                </a:cubicBezTo>
                <a:lnTo>
                  <a:pt x="134161" y="751309"/>
                </a:lnTo>
                <a:cubicBezTo>
                  <a:pt x="60116" y="751309"/>
                  <a:pt x="0" y="691193"/>
                  <a:pt x="0" y="617148"/>
                </a:cubicBezTo>
                <a:lnTo>
                  <a:pt x="0" y="134161"/>
                </a:lnTo>
                <a:cubicBezTo>
                  <a:pt x="0" y="60116"/>
                  <a:pt x="60116" y="0"/>
                  <a:pt x="134161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97316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47" name="Shape 45"/>
          <p:cNvSpPr/>
          <p:nvPr/>
        </p:nvSpPr>
        <p:spPr>
          <a:xfrm>
            <a:off x="6941537" y="6044747"/>
            <a:ext cx="132066" cy="150933"/>
          </a:xfrm>
          <a:custGeom>
            <a:avLst/>
            <a:gdLst/>
            <a:ahLst/>
            <a:cxnLst/>
            <a:rect l="l" t="t" r="r" b="b"/>
            <a:pathLst>
              <a:path w="132066" h="150933">
                <a:moveTo>
                  <a:pt x="0" y="63675"/>
                </a:moveTo>
                <a:cubicBezTo>
                  <a:pt x="0" y="44130"/>
                  <a:pt x="15830" y="28300"/>
                  <a:pt x="35375" y="28300"/>
                </a:cubicBezTo>
                <a:lnTo>
                  <a:pt x="37733" y="28300"/>
                </a:lnTo>
                <a:cubicBezTo>
                  <a:pt x="42951" y="28300"/>
                  <a:pt x="47166" y="32515"/>
                  <a:pt x="47166" y="37733"/>
                </a:cubicBezTo>
                <a:cubicBezTo>
                  <a:pt x="47166" y="42951"/>
                  <a:pt x="42951" y="47166"/>
                  <a:pt x="37733" y="47166"/>
                </a:cubicBezTo>
                <a:lnTo>
                  <a:pt x="35375" y="47166"/>
                </a:lnTo>
                <a:cubicBezTo>
                  <a:pt x="26266" y="47166"/>
                  <a:pt x="18867" y="54566"/>
                  <a:pt x="18867" y="63675"/>
                </a:cubicBezTo>
                <a:lnTo>
                  <a:pt x="18867" y="66033"/>
                </a:lnTo>
                <a:lnTo>
                  <a:pt x="37733" y="66033"/>
                </a:lnTo>
                <a:cubicBezTo>
                  <a:pt x="48139" y="66033"/>
                  <a:pt x="56600" y="74493"/>
                  <a:pt x="56600" y="84900"/>
                </a:cubicBezTo>
                <a:lnTo>
                  <a:pt x="56600" y="103766"/>
                </a:lnTo>
                <a:cubicBezTo>
                  <a:pt x="56600" y="114172"/>
                  <a:pt x="48139" y="122633"/>
                  <a:pt x="37733" y="122633"/>
                </a:cubicBezTo>
                <a:lnTo>
                  <a:pt x="18867" y="122633"/>
                </a:lnTo>
                <a:cubicBezTo>
                  <a:pt x="8460" y="122633"/>
                  <a:pt x="0" y="114172"/>
                  <a:pt x="0" y="103766"/>
                </a:cubicBezTo>
                <a:lnTo>
                  <a:pt x="0" y="63675"/>
                </a:lnTo>
                <a:close/>
                <a:moveTo>
                  <a:pt x="75466" y="63675"/>
                </a:moveTo>
                <a:cubicBezTo>
                  <a:pt x="75466" y="44130"/>
                  <a:pt x="91297" y="28300"/>
                  <a:pt x="110841" y="28300"/>
                </a:cubicBezTo>
                <a:lnTo>
                  <a:pt x="113199" y="28300"/>
                </a:lnTo>
                <a:cubicBezTo>
                  <a:pt x="118417" y="28300"/>
                  <a:pt x="122633" y="32515"/>
                  <a:pt x="122633" y="37733"/>
                </a:cubicBezTo>
                <a:cubicBezTo>
                  <a:pt x="122633" y="42951"/>
                  <a:pt x="118417" y="47166"/>
                  <a:pt x="113199" y="47166"/>
                </a:cubicBezTo>
                <a:lnTo>
                  <a:pt x="110841" y="47166"/>
                </a:lnTo>
                <a:cubicBezTo>
                  <a:pt x="101732" y="47166"/>
                  <a:pt x="94333" y="54566"/>
                  <a:pt x="94333" y="63675"/>
                </a:cubicBezTo>
                <a:lnTo>
                  <a:pt x="94333" y="66033"/>
                </a:lnTo>
                <a:lnTo>
                  <a:pt x="113199" y="66033"/>
                </a:lnTo>
                <a:cubicBezTo>
                  <a:pt x="123606" y="66033"/>
                  <a:pt x="132066" y="74493"/>
                  <a:pt x="132066" y="84900"/>
                </a:cubicBezTo>
                <a:lnTo>
                  <a:pt x="132066" y="103766"/>
                </a:lnTo>
                <a:cubicBezTo>
                  <a:pt x="132066" y="114172"/>
                  <a:pt x="123606" y="122633"/>
                  <a:pt x="113199" y="122633"/>
                </a:cubicBezTo>
                <a:lnTo>
                  <a:pt x="94333" y="122633"/>
                </a:lnTo>
                <a:cubicBezTo>
                  <a:pt x="83927" y="122633"/>
                  <a:pt x="75466" y="114172"/>
                  <a:pt x="75466" y="103766"/>
                </a:cubicBezTo>
                <a:lnTo>
                  <a:pt x="75466" y="63675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8" name="Text 46"/>
          <p:cNvSpPr/>
          <p:nvPr/>
        </p:nvSpPr>
        <p:spPr>
          <a:xfrm>
            <a:off x="7148290" y="5997794"/>
            <a:ext cx="4634620" cy="4695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8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When death happens, the family suffers. That's exactly when an insurer can bundle GITTO as default support.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1468438" cy="349250"/>
          </a:xfrm>
          <a:custGeom>
            <a:avLst/>
            <a:gdLst/>
            <a:ahLst/>
            <a:cxnLst/>
            <a:rect l="l" t="t" r="r" b="b"/>
            <a:pathLst>
              <a:path w="1468438" h="349250">
                <a:moveTo>
                  <a:pt x="174625" y="0"/>
                </a:moveTo>
                <a:lnTo>
                  <a:pt x="1293813" y="0"/>
                </a:lnTo>
                <a:cubicBezTo>
                  <a:pt x="1390191" y="0"/>
                  <a:pt x="1468438" y="78247"/>
                  <a:pt x="1468438" y="174625"/>
                </a:cubicBezTo>
                <a:lnTo>
                  <a:pt x="1468438" y="174625"/>
                </a:lnTo>
                <a:cubicBezTo>
                  <a:pt x="1468438" y="271003"/>
                  <a:pt x="1390191" y="349250"/>
                  <a:pt x="1293813" y="349250"/>
                </a:cubicBezTo>
                <a:lnTo>
                  <a:pt x="174625" y="349250"/>
                </a:lnTo>
                <a:cubicBezTo>
                  <a:pt x="78247" y="349250"/>
                  <a:pt x="0" y="271003"/>
                  <a:pt x="0" y="174625"/>
                </a:cubicBezTo>
                <a:lnTo>
                  <a:pt x="0" y="174625"/>
                </a:lnTo>
                <a:cubicBezTo>
                  <a:pt x="0" y="78247"/>
                  <a:pt x="78247" y="0"/>
                  <a:pt x="174625" y="0"/>
                </a:cubicBezTo>
                <a:close/>
              </a:path>
            </a:pathLst>
          </a:custGeom>
          <a:solidFill>
            <a:srgbClr val="E0E7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" name="Shape 1"/>
          <p:cNvSpPr/>
          <p:nvPr/>
        </p:nvSpPr>
        <p:spPr>
          <a:xfrm>
            <a:off x="476250" y="460375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750" y="0"/>
                </a:moveTo>
                <a:lnTo>
                  <a:pt x="31750" y="0"/>
                </a:lnTo>
                <a:cubicBezTo>
                  <a:pt x="49273" y="0"/>
                  <a:pt x="63500" y="14227"/>
                  <a:pt x="63500" y="31750"/>
                </a:cubicBezTo>
                <a:lnTo>
                  <a:pt x="63500" y="31750"/>
                </a:lnTo>
                <a:cubicBezTo>
                  <a:pt x="63500" y="49273"/>
                  <a:pt x="49273" y="63500"/>
                  <a:pt x="31750" y="63500"/>
                </a:cubicBezTo>
                <a:lnTo>
                  <a:pt x="31750" y="63500"/>
                </a:lnTo>
                <a:cubicBezTo>
                  <a:pt x="14227" y="63500"/>
                  <a:pt x="0" y="49273"/>
                  <a:pt x="0" y="31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" name="Text 2"/>
          <p:cNvSpPr/>
          <p:nvPr/>
        </p:nvSpPr>
        <p:spPr>
          <a:xfrm>
            <a:off x="603250" y="381000"/>
            <a:ext cx="1095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6366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Execution Plan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17500" y="762000"/>
            <a:ext cx="118427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12-MONTH ROADMAP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17500" y="1397000"/>
            <a:ext cx="1016000" cy="31750"/>
          </a:xfrm>
          <a:custGeom>
            <a:avLst/>
            <a:gdLst/>
            <a:ahLst/>
            <a:cxnLst/>
            <a:rect l="l" t="t" r="r" b="b"/>
            <a:pathLst>
              <a:path w="1016000" h="31750">
                <a:moveTo>
                  <a:pt x="0" y="0"/>
                </a:moveTo>
                <a:lnTo>
                  <a:pt x="1016000" y="0"/>
                </a:lnTo>
                <a:lnTo>
                  <a:pt x="1016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5"/>
          <p:cNvSpPr/>
          <p:nvPr/>
        </p:nvSpPr>
        <p:spPr>
          <a:xfrm>
            <a:off x="317500" y="1492250"/>
            <a:ext cx="11652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Ambitious plan demonstrating deep industry knowledge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23850" y="1879499"/>
            <a:ext cx="2782888" cy="4648200"/>
          </a:xfrm>
          <a:custGeom>
            <a:avLst/>
            <a:gdLst/>
            <a:ahLst/>
            <a:cxnLst/>
            <a:rect l="l" t="t" r="r" b="b"/>
            <a:pathLst>
              <a:path w="2782888" h="4648200">
                <a:moveTo>
                  <a:pt x="190489" y="0"/>
                </a:moveTo>
                <a:lnTo>
                  <a:pt x="2592399" y="0"/>
                </a:lnTo>
                <a:cubicBezTo>
                  <a:pt x="2697603" y="0"/>
                  <a:pt x="2782888" y="85285"/>
                  <a:pt x="2782888" y="190489"/>
                </a:cubicBezTo>
                <a:lnTo>
                  <a:pt x="2782888" y="4457711"/>
                </a:lnTo>
                <a:cubicBezTo>
                  <a:pt x="2782888" y="4562915"/>
                  <a:pt x="2697603" y="4648200"/>
                  <a:pt x="2592399" y="4648200"/>
                </a:cubicBezTo>
                <a:lnTo>
                  <a:pt x="190489" y="4648200"/>
                </a:lnTo>
                <a:cubicBezTo>
                  <a:pt x="85285" y="4648200"/>
                  <a:pt x="0" y="4562915"/>
                  <a:pt x="0" y="4457711"/>
                </a:cubicBezTo>
                <a:lnTo>
                  <a:pt x="0" y="190489"/>
                </a:lnTo>
                <a:cubicBezTo>
                  <a:pt x="0" y="85355"/>
                  <a:pt x="85355" y="0"/>
                  <a:pt x="190489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9" name="Shape 7"/>
          <p:cNvSpPr/>
          <p:nvPr/>
        </p:nvSpPr>
        <p:spPr>
          <a:xfrm>
            <a:off x="1460500" y="2044604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0" name="Text 8"/>
          <p:cNvSpPr/>
          <p:nvPr/>
        </p:nvSpPr>
        <p:spPr>
          <a:xfrm>
            <a:off x="1496120" y="2050952"/>
            <a:ext cx="43676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7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Q1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441325" y="2647854"/>
            <a:ext cx="2547938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00" b="1" dirty="0">
                <a:solidFill>
                  <a:srgbClr val="EF444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SECURITY &amp; COMPLIANCE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88950" y="3282652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3" name="Shape 11"/>
          <p:cNvSpPr/>
          <p:nvPr/>
        </p:nvSpPr>
        <p:spPr>
          <a:xfrm>
            <a:off x="600075" y="3409652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0"/>
                </a:moveTo>
                <a:cubicBezTo>
                  <a:pt x="64641" y="0"/>
                  <a:pt x="65782" y="248"/>
                  <a:pt x="66824" y="719"/>
                </a:cubicBezTo>
                <a:lnTo>
                  <a:pt x="113556" y="20538"/>
                </a:lnTo>
                <a:cubicBezTo>
                  <a:pt x="119013" y="22845"/>
                  <a:pt x="123081" y="28228"/>
                  <a:pt x="123056" y="34727"/>
                </a:cubicBezTo>
                <a:cubicBezTo>
                  <a:pt x="122932" y="59333"/>
                  <a:pt x="112812" y="104353"/>
                  <a:pt x="70073" y="124817"/>
                </a:cubicBezTo>
                <a:cubicBezTo>
                  <a:pt x="65931" y="126802"/>
                  <a:pt x="61119" y="126802"/>
                  <a:pt x="56976" y="124817"/>
                </a:cubicBezTo>
                <a:cubicBezTo>
                  <a:pt x="14213" y="104353"/>
                  <a:pt x="4118" y="59333"/>
                  <a:pt x="3994" y="34727"/>
                </a:cubicBezTo>
                <a:cubicBezTo>
                  <a:pt x="3969" y="28228"/>
                  <a:pt x="8037" y="22845"/>
                  <a:pt x="13494" y="20538"/>
                </a:cubicBezTo>
                <a:lnTo>
                  <a:pt x="60201" y="719"/>
                </a:lnTo>
                <a:cubicBezTo>
                  <a:pt x="61243" y="248"/>
                  <a:pt x="62359" y="0"/>
                  <a:pt x="63500" y="0"/>
                </a:cubicBezTo>
                <a:close/>
                <a:moveTo>
                  <a:pt x="63500" y="16570"/>
                </a:moveTo>
                <a:lnTo>
                  <a:pt x="63500" y="110356"/>
                </a:lnTo>
                <a:cubicBezTo>
                  <a:pt x="97730" y="93787"/>
                  <a:pt x="106933" y="57076"/>
                  <a:pt x="107156" y="35099"/>
                </a:cubicBezTo>
                <a:lnTo>
                  <a:pt x="63500" y="16594"/>
                </a:lnTo>
                <a:lnTo>
                  <a:pt x="63500" y="16594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4" name="Text 12"/>
          <p:cNvSpPr/>
          <p:nvPr/>
        </p:nvSpPr>
        <p:spPr>
          <a:xfrm>
            <a:off x="782637" y="3377902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SOC 2 Type II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84200" y="3600152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Complete audit &amp; certification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88950" y="3949402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7" name="Shape 15"/>
          <p:cNvSpPr/>
          <p:nvPr/>
        </p:nvSpPr>
        <p:spPr>
          <a:xfrm>
            <a:off x="615950" y="4076402"/>
            <a:ext cx="95250" cy="127000"/>
          </a:xfrm>
          <a:custGeom>
            <a:avLst/>
            <a:gdLst/>
            <a:ahLst/>
            <a:cxnLst/>
            <a:rect l="l" t="t" r="r" b="b"/>
            <a:pathLst>
              <a:path w="95250" h="127000">
                <a:moveTo>
                  <a:pt x="31750" y="23812"/>
                </a:moveTo>
                <a:lnTo>
                  <a:pt x="31750" y="39688"/>
                </a:lnTo>
                <a:lnTo>
                  <a:pt x="63500" y="39688"/>
                </a:lnTo>
                <a:lnTo>
                  <a:pt x="63500" y="23812"/>
                </a:lnTo>
                <a:cubicBezTo>
                  <a:pt x="63500" y="15056"/>
                  <a:pt x="56381" y="7938"/>
                  <a:pt x="47625" y="7938"/>
                </a:cubicBezTo>
                <a:cubicBezTo>
                  <a:pt x="38869" y="7938"/>
                  <a:pt x="31750" y="15056"/>
                  <a:pt x="31750" y="23812"/>
                </a:cubicBezTo>
                <a:close/>
                <a:moveTo>
                  <a:pt x="15875" y="39688"/>
                </a:moveTo>
                <a:lnTo>
                  <a:pt x="15875" y="23812"/>
                </a:lnTo>
                <a:cubicBezTo>
                  <a:pt x="15875" y="6276"/>
                  <a:pt x="30088" y="-7937"/>
                  <a:pt x="47625" y="-7937"/>
                </a:cubicBezTo>
                <a:cubicBezTo>
                  <a:pt x="65162" y="-7937"/>
                  <a:pt x="79375" y="6276"/>
                  <a:pt x="79375" y="23812"/>
                </a:cubicBezTo>
                <a:lnTo>
                  <a:pt x="79375" y="39688"/>
                </a:lnTo>
                <a:cubicBezTo>
                  <a:pt x="88131" y="39688"/>
                  <a:pt x="95250" y="46806"/>
                  <a:pt x="95250" y="55563"/>
                </a:cubicBezTo>
                <a:lnTo>
                  <a:pt x="95250" y="111125"/>
                </a:lnTo>
                <a:cubicBezTo>
                  <a:pt x="95250" y="119881"/>
                  <a:pt x="88131" y="127000"/>
                  <a:pt x="79375" y="127000"/>
                </a:cubicBezTo>
                <a:lnTo>
                  <a:pt x="15875" y="127000"/>
                </a:lnTo>
                <a:cubicBezTo>
                  <a:pt x="7119" y="127000"/>
                  <a:pt x="0" y="119881"/>
                  <a:pt x="0" y="111125"/>
                </a:cubicBezTo>
                <a:lnTo>
                  <a:pt x="0" y="55563"/>
                </a:lnTo>
                <a:cubicBezTo>
                  <a:pt x="0" y="46806"/>
                  <a:pt x="7119" y="39688"/>
                  <a:pt x="15875" y="39688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8" name="Text 16"/>
          <p:cNvSpPr/>
          <p:nvPr/>
        </p:nvSpPr>
        <p:spPr>
          <a:xfrm>
            <a:off x="782637" y="4044652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Zero-Knowledge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84200" y="4266902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Client-side encryption only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88950" y="4616152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1" name="Shape 19"/>
          <p:cNvSpPr/>
          <p:nvPr/>
        </p:nvSpPr>
        <p:spPr>
          <a:xfrm>
            <a:off x="600075" y="4743152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87288" y="69453"/>
                </a:moveTo>
                <a:lnTo>
                  <a:pt x="39936" y="69453"/>
                </a:lnTo>
                <a:cubicBezTo>
                  <a:pt x="40655" y="85452"/>
                  <a:pt x="44202" y="100186"/>
                  <a:pt x="49237" y="110976"/>
                </a:cubicBezTo>
                <a:cubicBezTo>
                  <a:pt x="52065" y="117053"/>
                  <a:pt x="55116" y="121345"/>
                  <a:pt x="57944" y="123974"/>
                </a:cubicBezTo>
                <a:cubicBezTo>
                  <a:pt x="60722" y="126578"/>
                  <a:pt x="62632" y="127000"/>
                  <a:pt x="63624" y="127000"/>
                </a:cubicBezTo>
                <a:cubicBezTo>
                  <a:pt x="64616" y="127000"/>
                  <a:pt x="66526" y="126578"/>
                  <a:pt x="69304" y="123974"/>
                </a:cubicBezTo>
                <a:cubicBezTo>
                  <a:pt x="72132" y="121345"/>
                  <a:pt x="75183" y="117029"/>
                  <a:pt x="78011" y="110976"/>
                </a:cubicBezTo>
                <a:cubicBezTo>
                  <a:pt x="83046" y="100186"/>
                  <a:pt x="86593" y="85452"/>
                  <a:pt x="87313" y="69453"/>
                </a:cubicBezTo>
                <a:close/>
                <a:moveTo>
                  <a:pt x="39911" y="57547"/>
                </a:moveTo>
                <a:lnTo>
                  <a:pt x="87263" y="57547"/>
                </a:lnTo>
                <a:cubicBezTo>
                  <a:pt x="86568" y="41548"/>
                  <a:pt x="83021" y="26814"/>
                  <a:pt x="77986" y="16024"/>
                </a:cubicBezTo>
                <a:cubicBezTo>
                  <a:pt x="75158" y="9971"/>
                  <a:pt x="72107" y="5655"/>
                  <a:pt x="69279" y="3026"/>
                </a:cubicBezTo>
                <a:cubicBezTo>
                  <a:pt x="66501" y="422"/>
                  <a:pt x="64591" y="0"/>
                  <a:pt x="63599" y="0"/>
                </a:cubicBezTo>
                <a:cubicBezTo>
                  <a:pt x="62607" y="0"/>
                  <a:pt x="60697" y="422"/>
                  <a:pt x="57919" y="3026"/>
                </a:cubicBezTo>
                <a:cubicBezTo>
                  <a:pt x="55091" y="5655"/>
                  <a:pt x="52040" y="9971"/>
                  <a:pt x="49212" y="16024"/>
                </a:cubicBezTo>
                <a:cubicBezTo>
                  <a:pt x="44177" y="26814"/>
                  <a:pt x="40630" y="41548"/>
                  <a:pt x="39911" y="57547"/>
                </a:cubicBezTo>
                <a:close/>
                <a:moveTo>
                  <a:pt x="28004" y="57547"/>
                </a:moveTo>
                <a:cubicBezTo>
                  <a:pt x="28873" y="36314"/>
                  <a:pt x="34354" y="16594"/>
                  <a:pt x="42366" y="3646"/>
                </a:cubicBezTo>
                <a:cubicBezTo>
                  <a:pt x="19521" y="11733"/>
                  <a:pt x="2704" y="32544"/>
                  <a:pt x="372" y="57547"/>
                </a:cubicBezTo>
                <a:lnTo>
                  <a:pt x="28004" y="57547"/>
                </a:lnTo>
                <a:close/>
                <a:moveTo>
                  <a:pt x="372" y="69453"/>
                </a:moveTo>
                <a:cubicBezTo>
                  <a:pt x="2704" y="94456"/>
                  <a:pt x="19521" y="115267"/>
                  <a:pt x="42366" y="123354"/>
                </a:cubicBezTo>
                <a:cubicBezTo>
                  <a:pt x="34354" y="110406"/>
                  <a:pt x="28873" y="90686"/>
                  <a:pt x="28004" y="69453"/>
                </a:cubicBezTo>
                <a:lnTo>
                  <a:pt x="372" y="69453"/>
                </a:lnTo>
                <a:close/>
                <a:moveTo>
                  <a:pt x="99194" y="69453"/>
                </a:moveTo>
                <a:cubicBezTo>
                  <a:pt x="98326" y="90686"/>
                  <a:pt x="92844" y="110406"/>
                  <a:pt x="84832" y="123354"/>
                </a:cubicBezTo>
                <a:cubicBezTo>
                  <a:pt x="107677" y="115243"/>
                  <a:pt x="124495" y="94456"/>
                  <a:pt x="126826" y="69453"/>
                </a:cubicBezTo>
                <a:lnTo>
                  <a:pt x="99194" y="69453"/>
                </a:lnTo>
                <a:close/>
                <a:moveTo>
                  <a:pt x="126826" y="57547"/>
                </a:moveTo>
                <a:cubicBezTo>
                  <a:pt x="124495" y="32544"/>
                  <a:pt x="107677" y="11733"/>
                  <a:pt x="84832" y="3646"/>
                </a:cubicBezTo>
                <a:cubicBezTo>
                  <a:pt x="92844" y="16594"/>
                  <a:pt x="98326" y="36314"/>
                  <a:pt x="99194" y="57547"/>
                </a:cubicBezTo>
                <a:lnTo>
                  <a:pt x="126826" y="57547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2" name="Text 20"/>
          <p:cNvSpPr/>
          <p:nvPr/>
        </p:nvSpPr>
        <p:spPr>
          <a:xfrm>
            <a:off x="782637" y="4711402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GDPR/CCPA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584200" y="4933652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Global privacy compliance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88950" y="5282902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5" name="Shape 23"/>
          <p:cNvSpPr/>
          <p:nvPr/>
        </p:nvSpPr>
        <p:spPr>
          <a:xfrm>
            <a:off x="592137" y="5409902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>
                <a:moveTo>
                  <a:pt x="47625" y="23812"/>
                </a:moveTo>
                <a:cubicBezTo>
                  <a:pt x="47625" y="10666"/>
                  <a:pt x="58291" y="0"/>
                  <a:pt x="71438" y="0"/>
                </a:cubicBezTo>
                <a:cubicBezTo>
                  <a:pt x="84584" y="0"/>
                  <a:pt x="95250" y="10666"/>
                  <a:pt x="95250" y="23812"/>
                </a:cubicBezTo>
                <a:lnTo>
                  <a:pt x="95250" y="24705"/>
                </a:lnTo>
                <a:cubicBezTo>
                  <a:pt x="95250" y="28600"/>
                  <a:pt x="92100" y="31750"/>
                  <a:pt x="88205" y="31750"/>
                </a:cubicBezTo>
                <a:lnTo>
                  <a:pt x="54694" y="31750"/>
                </a:lnTo>
                <a:cubicBezTo>
                  <a:pt x="50800" y="31750"/>
                  <a:pt x="47650" y="28600"/>
                  <a:pt x="47650" y="24705"/>
                </a:cubicBezTo>
                <a:lnTo>
                  <a:pt x="47650" y="23812"/>
                </a:lnTo>
                <a:close/>
                <a:moveTo>
                  <a:pt x="133350" y="26988"/>
                </a:moveTo>
                <a:cubicBezTo>
                  <a:pt x="135979" y="30485"/>
                  <a:pt x="135260" y="35471"/>
                  <a:pt x="131763" y="38100"/>
                </a:cubicBezTo>
                <a:lnTo>
                  <a:pt x="107504" y="56282"/>
                </a:lnTo>
                <a:cubicBezTo>
                  <a:pt x="108818" y="58489"/>
                  <a:pt x="109810" y="60920"/>
                  <a:pt x="110430" y="63500"/>
                </a:cubicBezTo>
                <a:lnTo>
                  <a:pt x="134938" y="63500"/>
                </a:lnTo>
                <a:cubicBezTo>
                  <a:pt x="139328" y="63500"/>
                  <a:pt x="142875" y="67047"/>
                  <a:pt x="142875" y="71438"/>
                </a:cubicBezTo>
                <a:cubicBezTo>
                  <a:pt x="142875" y="75828"/>
                  <a:pt x="139328" y="79375"/>
                  <a:pt x="134938" y="79375"/>
                </a:cubicBezTo>
                <a:lnTo>
                  <a:pt x="111125" y="79375"/>
                </a:lnTo>
                <a:lnTo>
                  <a:pt x="111125" y="87313"/>
                </a:lnTo>
                <a:cubicBezTo>
                  <a:pt x="111125" y="87957"/>
                  <a:pt x="111100" y="88627"/>
                  <a:pt x="111075" y="89272"/>
                </a:cubicBezTo>
                <a:lnTo>
                  <a:pt x="131763" y="104775"/>
                </a:lnTo>
                <a:cubicBezTo>
                  <a:pt x="135260" y="107404"/>
                  <a:pt x="135979" y="112390"/>
                  <a:pt x="133350" y="115888"/>
                </a:cubicBezTo>
                <a:cubicBezTo>
                  <a:pt x="130721" y="119385"/>
                  <a:pt x="125735" y="120104"/>
                  <a:pt x="122238" y="117475"/>
                </a:cubicBezTo>
                <a:lnTo>
                  <a:pt x="106586" y="105742"/>
                </a:lnTo>
                <a:cubicBezTo>
                  <a:pt x="100831" y="116706"/>
                  <a:pt x="90091" y="124644"/>
                  <a:pt x="77391" y="126554"/>
                </a:cubicBezTo>
                <a:lnTo>
                  <a:pt x="77391" y="69453"/>
                </a:lnTo>
                <a:cubicBezTo>
                  <a:pt x="77391" y="66154"/>
                  <a:pt x="74737" y="63500"/>
                  <a:pt x="71438" y="63500"/>
                </a:cubicBezTo>
                <a:cubicBezTo>
                  <a:pt x="68138" y="63500"/>
                  <a:pt x="65484" y="66154"/>
                  <a:pt x="65484" y="69453"/>
                </a:cubicBezTo>
                <a:lnTo>
                  <a:pt x="65484" y="126554"/>
                </a:lnTo>
                <a:cubicBezTo>
                  <a:pt x="52784" y="124644"/>
                  <a:pt x="42044" y="116706"/>
                  <a:pt x="36289" y="105742"/>
                </a:cubicBezTo>
                <a:lnTo>
                  <a:pt x="20638" y="117475"/>
                </a:lnTo>
                <a:cubicBezTo>
                  <a:pt x="17140" y="120104"/>
                  <a:pt x="12154" y="119385"/>
                  <a:pt x="9525" y="115888"/>
                </a:cubicBezTo>
                <a:cubicBezTo>
                  <a:pt x="6896" y="112390"/>
                  <a:pt x="7615" y="107404"/>
                  <a:pt x="11113" y="104775"/>
                </a:cubicBezTo>
                <a:lnTo>
                  <a:pt x="31800" y="89272"/>
                </a:lnTo>
                <a:cubicBezTo>
                  <a:pt x="31775" y="88627"/>
                  <a:pt x="31750" y="87982"/>
                  <a:pt x="31750" y="87313"/>
                </a:cubicBezTo>
                <a:lnTo>
                  <a:pt x="31750" y="79375"/>
                </a:lnTo>
                <a:lnTo>
                  <a:pt x="7938" y="79375"/>
                </a:lnTo>
                <a:cubicBezTo>
                  <a:pt x="3547" y="79375"/>
                  <a:pt x="0" y="75828"/>
                  <a:pt x="0" y="71438"/>
                </a:cubicBezTo>
                <a:cubicBezTo>
                  <a:pt x="0" y="67047"/>
                  <a:pt x="3547" y="63500"/>
                  <a:pt x="7938" y="63500"/>
                </a:cubicBezTo>
                <a:lnTo>
                  <a:pt x="32445" y="63500"/>
                </a:lnTo>
                <a:cubicBezTo>
                  <a:pt x="33065" y="60920"/>
                  <a:pt x="34057" y="58489"/>
                  <a:pt x="35371" y="56282"/>
                </a:cubicBezTo>
                <a:lnTo>
                  <a:pt x="11113" y="38100"/>
                </a:lnTo>
                <a:cubicBezTo>
                  <a:pt x="7615" y="35471"/>
                  <a:pt x="6896" y="30485"/>
                  <a:pt x="9525" y="26988"/>
                </a:cubicBezTo>
                <a:cubicBezTo>
                  <a:pt x="12154" y="23490"/>
                  <a:pt x="17140" y="22771"/>
                  <a:pt x="20637" y="25400"/>
                </a:cubicBezTo>
                <a:lnTo>
                  <a:pt x="47625" y="45641"/>
                </a:lnTo>
                <a:cubicBezTo>
                  <a:pt x="50676" y="44376"/>
                  <a:pt x="54025" y="43656"/>
                  <a:pt x="57547" y="43656"/>
                </a:cubicBezTo>
                <a:lnTo>
                  <a:pt x="85328" y="43656"/>
                </a:lnTo>
                <a:cubicBezTo>
                  <a:pt x="88850" y="43656"/>
                  <a:pt x="92199" y="44351"/>
                  <a:pt x="95250" y="45641"/>
                </a:cubicBezTo>
                <a:lnTo>
                  <a:pt x="122238" y="25400"/>
                </a:lnTo>
                <a:cubicBezTo>
                  <a:pt x="125735" y="22771"/>
                  <a:pt x="130721" y="23490"/>
                  <a:pt x="133350" y="26988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6" name="Text 24"/>
          <p:cNvSpPr/>
          <p:nvPr/>
        </p:nvSpPr>
        <p:spPr>
          <a:xfrm>
            <a:off x="782637" y="5378152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Bug Bounty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584200" y="5600402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HackerOne program launch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88950" y="5949652"/>
            <a:ext cx="2452688" cy="412750"/>
          </a:xfrm>
          <a:custGeom>
            <a:avLst/>
            <a:gdLst/>
            <a:ahLst/>
            <a:cxnLst/>
            <a:rect l="l" t="t" r="r" b="b"/>
            <a:pathLst>
              <a:path w="2452688" h="412750">
                <a:moveTo>
                  <a:pt x="95250" y="0"/>
                </a:moveTo>
                <a:lnTo>
                  <a:pt x="2357437" y="0"/>
                </a:lnTo>
                <a:cubicBezTo>
                  <a:pt x="2410042" y="0"/>
                  <a:pt x="2452688" y="42645"/>
                  <a:pt x="2452688" y="95250"/>
                </a:cubicBezTo>
                <a:lnTo>
                  <a:pt x="2452688" y="317500"/>
                </a:lnTo>
                <a:cubicBezTo>
                  <a:pt x="2452688" y="370105"/>
                  <a:pt x="2410042" y="412750"/>
                  <a:pt x="2357437" y="412750"/>
                </a:cubicBezTo>
                <a:lnTo>
                  <a:pt x="95250" y="412750"/>
                </a:lnTo>
                <a:cubicBezTo>
                  <a:pt x="42645" y="412750"/>
                  <a:pt x="0" y="370105"/>
                  <a:pt x="0" y="317500"/>
                </a:cubicBezTo>
                <a:lnTo>
                  <a:pt x="0" y="95250"/>
                </a:lnTo>
                <a:cubicBezTo>
                  <a:pt x="0" y="42645"/>
                  <a:pt x="42645" y="0"/>
                  <a:pt x="95250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9" name="Text 27"/>
          <p:cNvSpPr/>
          <p:nvPr/>
        </p:nvSpPr>
        <p:spPr>
          <a:xfrm>
            <a:off x="548481" y="6044902"/>
            <a:ext cx="2333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FOUNDATION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3244850" y="1879499"/>
            <a:ext cx="2782888" cy="4648200"/>
          </a:xfrm>
          <a:custGeom>
            <a:avLst/>
            <a:gdLst/>
            <a:ahLst/>
            <a:cxnLst/>
            <a:rect l="l" t="t" r="r" b="b"/>
            <a:pathLst>
              <a:path w="2782888" h="4648200">
                <a:moveTo>
                  <a:pt x="190489" y="0"/>
                </a:moveTo>
                <a:lnTo>
                  <a:pt x="2592399" y="0"/>
                </a:lnTo>
                <a:cubicBezTo>
                  <a:pt x="2697603" y="0"/>
                  <a:pt x="2782888" y="85285"/>
                  <a:pt x="2782888" y="190489"/>
                </a:cubicBezTo>
                <a:lnTo>
                  <a:pt x="2782888" y="4457711"/>
                </a:lnTo>
                <a:cubicBezTo>
                  <a:pt x="2782888" y="4562915"/>
                  <a:pt x="2697603" y="4648200"/>
                  <a:pt x="2592399" y="4648200"/>
                </a:cubicBezTo>
                <a:lnTo>
                  <a:pt x="190489" y="4648200"/>
                </a:lnTo>
                <a:cubicBezTo>
                  <a:pt x="85285" y="4648200"/>
                  <a:pt x="0" y="4562915"/>
                  <a:pt x="0" y="4457711"/>
                </a:cubicBezTo>
                <a:lnTo>
                  <a:pt x="0" y="190489"/>
                </a:lnTo>
                <a:cubicBezTo>
                  <a:pt x="0" y="85355"/>
                  <a:pt x="85355" y="0"/>
                  <a:pt x="190489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97316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31" name="Shape 29"/>
          <p:cNvSpPr/>
          <p:nvPr/>
        </p:nvSpPr>
        <p:spPr>
          <a:xfrm>
            <a:off x="4381500" y="2044604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2" name="Text 30"/>
          <p:cNvSpPr/>
          <p:nvPr/>
        </p:nvSpPr>
        <p:spPr>
          <a:xfrm>
            <a:off x="4417119" y="2050952"/>
            <a:ext cx="43676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7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Q2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3362325" y="2647854"/>
            <a:ext cx="2547938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00" b="1" dirty="0">
                <a:solidFill>
                  <a:srgbClr val="F9731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BETA &amp; PARTNERSHIPS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3409950" y="302875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5" name="Shape 33"/>
          <p:cNvSpPr/>
          <p:nvPr/>
        </p:nvSpPr>
        <p:spPr>
          <a:xfrm>
            <a:off x="3529013" y="3155753"/>
            <a:ext cx="111125" cy="127000"/>
          </a:xfrm>
          <a:custGeom>
            <a:avLst/>
            <a:gdLst/>
            <a:ahLst/>
            <a:cxnLst/>
            <a:rect l="l" t="t" r="r" b="b"/>
            <a:pathLst>
              <a:path w="111125" h="127000">
                <a:moveTo>
                  <a:pt x="71438" y="0"/>
                </a:moveTo>
                <a:lnTo>
                  <a:pt x="31750" y="0"/>
                </a:lnTo>
                <a:cubicBezTo>
                  <a:pt x="27360" y="0"/>
                  <a:pt x="23812" y="3547"/>
                  <a:pt x="23812" y="7938"/>
                </a:cubicBezTo>
                <a:cubicBezTo>
                  <a:pt x="23812" y="12328"/>
                  <a:pt x="27360" y="15875"/>
                  <a:pt x="31750" y="15875"/>
                </a:cubicBezTo>
                <a:lnTo>
                  <a:pt x="31750" y="53454"/>
                </a:lnTo>
                <a:lnTo>
                  <a:pt x="1860" y="105742"/>
                </a:lnTo>
                <a:cubicBezTo>
                  <a:pt x="645" y="107900"/>
                  <a:pt x="0" y="110306"/>
                  <a:pt x="0" y="112787"/>
                </a:cubicBezTo>
                <a:cubicBezTo>
                  <a:pt x="0" y="120650"/>
                  <a:pt x="6350" y="127000"/>
                  <a:pt x="14213" y="127000"/>
                </a:cubicBezTo>
                <a:lnTo>
                  <a:pt x="96912" y="127000"/>
                </a:lnTo>
                <a:cubicBezTo>
                  <a:pt x="104750" y="127000"/>
                  <a:pt x="111125" y="120650"/>
                  <a:pt x="111125" y="112787"/>
                </a:cubicBezTo>
                <a:cubicBezTo>
                  <a:pt x="111125" y="110306"/>
                  <a:pt x="110480" y="107876"/>
                  <a:pt x="109265" y="105742"/>
                </a:cubicBezTo>
                <a:lnTo>
                  <a:pt x="79375" y="53454"/>
                </a:lnTo>
                <a:lnTo>
                  <a:pt x="79375" y="15875"/>
                </a:lnTo>
                <a:cubicBezTo>
                  <a:pt x="83765" y="15875"/>
                  <a:pt x="87313" y="12328"/>
                  <a:pt x="87313" y="7938"/>
                </a:cubicBezTo>
                <a:cubicBezTo>
                  <a:pt x="87313" y="3547"/>
                  <a:pt x="83765" y="0"/>
                  <a:pt x="79375" y="0"/>
                </a:cubicBezTo>
                <a:lnTo>
                  <a:pt x="71438" y="0"/>
                </a:lnTo>
                <a:close/>
                <a:moveTo>
                  <a:pt x="47625" y="53454"/>
                </a:moveTo>
                <a:lnTo>
                  <a:pt x="47625" y="15875"/>
                </a:lnTo>
                <a:lnTo>
                  <a:pt x="63500" y="15875"/>
                </a:lnTo>
                <a:lnTo>
                  <a:pt x="63500" y="53454"/>
                </a:lnTo>
                <a:cubicBezTo>
                  <a:pt x="63500" y="56207"/>
                  <a:pt x="64219" y="58936"/>
                  <a:pt x="65584" y="61342"/>
                </a:cubicBezTo>
                <a:lnTo>
                  <a:pt x="75902" y="79375"/>
                </a:lnTo>
                <a:lnTo>
                  <a:pt x="35223" y="79375"/>
                </a:lnTo>
                <a:lnTo>
                  <a:pt x="45541" y="61342"/>
                </a:lnTo>
                <a:cubicBezTo>
                  <a:pt x="46906" y="58936"/>
                  <a:pt x="47625" y="56232"/>
                  <a:pt x="47625" y="53454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6" name="Text 34"/>
          <p:cNvSpPr/>
          <p:nvPr/>
        </p:nvSpPr>
        <p:spPr>
          <a:xfrm>
            <a:off x="3703638" y="312400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Closed Beta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3505200" y="334625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100 users, 10 law firms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3409950" y="369550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9" name="Shape 37"/>
          <p:cNvSpPr/>
          <p:nvPr/>
        </p:nvSpPr>
        <p:spPr>
          <a:xfrm>
            <a:off x="3513138" y="3822503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>
                <a:moveTo>
                  <a:pt x="66700" y="21134"/>
                </a:moveTo>
                <a:lnTo>
                  <a:pt x="37778" y="53280"/>
                </a:lnTo>
                <a:cubicBezTo>
                  <a:pt x="36637" y="54546"/>
                  <a:pt x="36686" y="56505"/>
                  <a:pt x="37902" y="57721"/>
                </a:cubicBezTo>
                <a:cubicBezTo>
                  <a:pt x="45467" y="65286"/>
                  <a:pt x="57745" y="65286"/>
                  <a:pt x="65311" y="57721"/>
                </a:cubicBezTo>
                <a:lnTo>
                  <a:pt x="73199" y="49833"/>
                </a:lnTo>
                <a:cubicBezTo>
                  <a:pt x="74240" y="48791"/>
                  <a:pt x="75555" y="48220"/>
                  <a:pt x="76895" y="48121"/>
                </a:cubicBezTo>
                <a:cubicBezTo>
                  <a:pt x="78581" y="47972"/>
                  <a:pt x="80318" y="48543"/>
                  <a:pt x="81607" y="49833"/>
                </a:cubicBezTo>
                <a:lnTo>
                  <a:pt x="125413" y="93266"/>
                </a:lnTo>
                <a:lnTo>
                  <a:pt x="142875" y="79375"/>
                </a:lnTo>
                <a:lnTo>
                  <a:pt x="142875" y="7938"/>
                </a:lnTo>
                <a:lnTo>
                  <a:pt x="115094" y="23812"/>
                </a:lnTo>
                <a:lnTo>
                  <a:pt x="109190" y="19869"/>
                </a:lnTo>
                <a:cubicBezTo>
                  <a:pt x="105271" y="17264"/>
                  <a:pt x="100682" y="15875"/>
                  <a:pt x="95969" y="15875"/>
                </a:cubicBezTo>
                <a:lnTo>
                  <a:pt x="78507" y="15875"/>
                </a:lnTo>
                <a:cubicBezTo>
                  <a:pt x="78234" y="15875"/>
                  <a:pt x="77936" y="15875"/>
                  <a:pt x="77663" y="15900"/>
                </a:cubicBezTo>
                <a:cubicBezTo>
                  <a:pt x="73471" y="16123"/>
                  <a:pt x="69528" y="18008"/>
                  <a:pt x="66700" y="21134"/>
                </a:cubicBezTo>
                <a:close/>
                <a:moveTo>
                  <a:pt x="28922" y="45318"/>
                </a:moveTo>
                <a:lnTo>
                  <a:pt x="55414" y="15875"/>
                </a:lnTo>
                <a:lnTo>
                  <a:pt x="45591" y="15875"/>
                </a:lnTo>
                <a:cubicBezTo>
                  <a:pt x="39266" y="15875"/>
                  <a:pt x="33213" y="18380"/>
                  <a:pt x="28749" y="22845"/>
                </a:cubicBezTo>
                <a:lnTo>
                  <a:pt x="27781" y="23812"/>
                </a:lnTo>
                <a:lnTo>
                  <a:pt x="0" y="7938"/>
                </a:lnTo>
                <a:lnTo>
                  <a:pt x="0" y="79375"/>
                </a:lnTo>
                <a:lnTo>
                  <a:pt x="38795" y="111696"/>
                </a:lnTo>
                <a:cubicBezTo>
                  <a:pt x="44500" y="116458"/>
                  <a:pt x="51693" y="119063"/>
                  <a:pt x="59110" y="119063"/>
                </a:cubicBezTo>
                <a:lnTo>
                  <a:pt x="63004" y="119063"/>
                </a:lnTo>
                <a:lnTo>
                  <a:pt x="61268" y="117326"/>
                </a:lnTo>
                <a:cubicBezTo>
                  <a:pt x="58936" y="114995"/>
                  <a:pt x="58936" y="111224"/>
                  <a:pt x="61268" y="108917"/>
                </a:cubicBezTo>
                <a:cubicBezTo>
                  <a:pt x="63599" y="106611"/>
                  <a:pt x="67370" y="106586"/>
                  <a:pt x="69676" y="108917"/>
                </a:cubicBezTo>
                <a:lnTo>
                  <a:pt x="79846" y="119087"/>
                </a:lnTo>
                <a:lnTo>
                  <a:pt x="82079" y="119087"/>
                </a:lnTo>
                <a:cubicBezTo>
                  <a:pt x="86816" y="119087"/>
                  <a:pt x="91455" y="118021"/>
                  <a:pt x="95672" y="116036"/>
                </a:cubicBezTo>
                <a:lnTo>
                  <a:pt x="89049" y="109389"/>
                </a:lnTo>
                <a:cubicBezTo>
                  <a:pt x="86717" y="107057"/>
                  <a:pt x="86717" y="103287"/>
                  <a:pt x="89049" y="100980"/>
                </a:cubicBezTo>
                <a:cubicBezTo>
                  <a:pt x="91380" y="98673"/>
                  <a:pt x="95151" y="98648"/>
                  <a:pt x="97458" y="100980"/>
                </a:cubicBezTo>
                <a:lnTo>
                  <a:pt x="105395" y="108917"/>
                </a:lnTo>
                <a:lnTo>
                  <a:pt x="109736" y="104577"/>
                </a:lnTo>
                <a:cubicBezTo>
                  <a:pt x="111944" y="102369"/>
                  <a:pt x="112588" y="99169"/>
                  <a:pt x="111621" y="96366"/>
                </a:cubicBezTo>
                <a:lnTo>
                  <a:pt x="77415" y="62433"/>
                </a:lnTo>
                <a:lnTo>
                  <a:pt x="73720" y="66129"/>
                </a:lnTo>
                <a:cubicBezTo>
                  <a:pt x="61491" y="78358"/>
                  <a:pt x="41697" y="78358"/>
                  <a:pt x="29468" y="66129"/>
                </a:cubicBezTo>
                <a:cubicBezTo>
                  <a:pt x="23763" y="60424"/>
                  <a:pt x="23540" y="51271"/>
                  <a:pt x="28922" y="45293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0" name="Text 38"/>
          <p:cNvSpPr/>
          <p:nvPr/>
        </p:nvSpPr>
        <p:spPr>
          <a:xfrm>
            <a:off x="3703638" y="379075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Ledger Partnership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3505200" y="401300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Integration in wallet onboarding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3409950" y="436225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3" name="Shape 41"/>
          <p:cNvSpPr/>
          <p:nvPr/>
        </p:nvSpPr>
        <p:spPr>
          <a:xfrm>
            <a:off x="3521075" y="4489253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7444" y="5011"/>
                </a:moveTo>
                <a:cubicBezTo>
                  <a:pt x="65013" y="3621"/>
                  <a:pt x="62012" y="3621"/>
                  <a:pt x="59556" y="5011"/>
                </a:cubicBezTo>
                <a:lnTo>
                  <a:pt x="3994" y="36761"/>
                </a:lnTo>
                <a:cubicBezTo>
                  <a:pt x="868" y="38546"/>
                  <a:pt x="-670" y="42218"/>
                  <a:pt x="248" y="45690"/>
                </a:cubicBezTo>
                <a:cubicBezTo>
                  <a:pt x="1166" y="49163"/>
                  <a:pt x="4341" y="51594"/>
                  <a:pt x="7938" y="51594"/>
                </a:cubicBezTo>
                <a:lnTo>
                  <a:pt x="15875" y="51594"/>
                </a:lnTo>
                <a:lnTo>
                  <a:pt x="15875" y="103188"/>
                </a:lnTo>
                <a:lnTo>
                  <a:pt x="15875" y="103188"/>
                </a:lnTo>
                <a:lnTo>
                  <a:pt x="3175" y="112713"/>
                </a:lnTo>
                <a:cubicBezTo>
                  <a:pt x="1166" y="114201"/>
                  <a:pt x="0" y="116557"/>
                  <a:pt x="0" y="119063"/>
                </a:cubicBezTo>
                <a:cubicBezTo>
                  <a:pt x="0" y="123453"/>
                  <a:pt x="3547" y="127000"/>
                  <a:pt x="7938" y="127000"/>
                </a:cubicBezTo>
                <a:lnTo>
                  <a:pt x="119063" y="127000"/>
                </a:lnTo>
                <a:cubicBezTo>
                  <a:pt x="123453" y="127000"/>
                  <a:pt x="127000" y="123453"/>
                  <a:pt x="127000" y="119063"/>
                </a:cubicBezTo>
                <a:cubicBezTo>
                  <a:pt x="127000" y="116557"/>
                  <a:pt x="125834" y="114201"/>
                  <a:pt x="123825" y="112713"/>
                </a:cubicBezTo>
                <a:lnTo>
                  <a:pt x="111125" y="103188"/>
                </a:lnTo>
                <a:lnTo>
                  <a:pt x="111125" y="51594"/>
                </a:lnTo>
                <a:lnTo>
                  <a:pt x="119063" y="51594"/>
                </a:lnTo>
                <a:cubicBezTo>
                  <a:pt x="122659" y="51594"/>
                  <a:pt x="125809" y="49163"/>
                  <a:pt x="126727" y="45690"/>
                </a:cubicBezTo>
                <a:cubicBezTo>
                  <a:pt x="127645" y="42218"/>
                  <a:pt x="126107" y="38546"/>
                  <a:pt x="122982" y="36761"/>
                </a:cubicBezTo>
                <a:lnTo>
                  <a:pt x="67419" y="5011"/>
                </a:lnTo>
                <a:close/>
                <a:moveTo>
                  <a:pt x="99219" y="51594"/>
                </a:moveTo>
                <a:lnTo>
                  <a:pt x="99219" y="103188"/>
                </a:lnTo>
                <a:lnTo>
                  <a:pt x="83344" y="103188"/>
                </a:lnTo>
                <a:lnTo>
                  <a:pt x="83344" y="51594"/>
                </a:lnTo>
                <a:lnTo>
                  <a:pt x="99219" y="51594"/>
                </a:lnTo>
                <a:close/>
                <a:moveTo>
                  <a:pt x="71438" y="51594"/>
                </a:moveTo>
                <a:lnTo>
                  <a:pt x="71438" y="103188"/>
                </a:lnTo>
                <a:lnTo>
                  <a:pt x="55563" y="103188"/>
                </a:lnTo>
                <a:lnTo>
                  <a:pt x="55563" y="51594"/>
                </a:lnTo>
                <a:lnTo>
                  <a:pt x="71438" y="51594"/>
                </a:lnTo>
                <a:close/>
                <a:moveTo>
                  <a:pt x="43656" y="51594"/>
                </a:moveTo>
                <a:lnTo>
                  <a:pt x="43656" y="103188"/>
                </a:lnTo>
                <a:lnTo>
                  <a:pt x="27781" y="103188"/>
                </a:lnTo>
                <a:lnTo>
                  <a:pt x="27781" y="51594"/>
                </a:lnTo>
                <a:lnTo>
                  <a:pt x="43656" y="51594"/>
                </a:lnTo>
                <a:close/>
                <a:moveTo>
                  <a:pt x="63500" y="23812"/>
                </a:moveTo>
                <a:cubicBezTo>
                  <a:pt x="67881" y="23812"/>
                  <a:pt x="71438" y="27369"/>
                  <a:pt x="71438" y="31750"/>
                </a:cubicBezTo>
                <a:cubicBezTo>
                  <a:pt x="71438" y="36131"/>
                  <a:pt x="67881" y="39688"/>
                  <a:pt x="63500" y="39688"/>
                </a:cubicBezTo>
                <a:cubicBezTo>
                  <a:pt x="59119" y="39688"/>
                  <a:pt x="55563" y="36131"/>
                  <a:pt x="55563" y="31750"/>
                </a:cubicBezTo>
                <a:cubicBezTo>
                  <a:pt x="55563" y="27369"/>
                  <a:pt x="59119" y="23812"/>
                  <a:pt x="63500" y="23812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4" name="Text 42"/>
          <p:cNvSpPr/>
          <p:nvPr/>
        </p:nvSpPr>
        <p:spPr>
          <a:xfrm>
            <a:off x="3703638" y="445750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Bank APIs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3505200" y="467975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Direct fraud dept integration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3409950" y="502900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7" name="Shape 45"/>
          <p:cNvSpPr/>
          <p:nvPr/>
        </p:nvSpPr>
        <p:spPr>
          <a:xfrm>
            <a:off x="3536950" y="5156003"/>
            <a:ext cx="95250" cy="127000"/>
          </a:xfrm>
          <a:custGeom>
            <a:avLst/>
            <a:gdLst/>
            <a:ahLst/>
            <a:cxnLst/>
            <a:rect l="l" t="t" r="r" b="b"/>
            <a:pathLst>
              <a:path w="95250" h="127000">
                <a:moveTo>
                  <a:pt x="3969" y="15875"/>
                </a:moveTo>
                <a:cubicBezTo>
                  <a:pt x="3969" y="7119"/>
                  <a:pt x="11088" y="0"/>
                  <a:pt x="19844" y="0"/>
                </a:cubicBezTo>
                <a:lnTo>
                  <a:pt x="75406" y="0"/>
                </a:lnTo>
                <a:cubicBezTo>
                  <a:pt x="84162" y="0"/>
                  <a:pt x="91281" y="7119"/>
                  <a:pt x="91281" y="15875"/>
                </a:cubicBezTo>
                <a:lnTo>
                  <a:pt x="91281" y="111125"/>
                </a:lnTo>
                <a:cubicBezTo>
                  <a:pt x="91281" y="119881"/>
                  <a:pt x="84162" y="127000"/>
                  <a:pt x="75406" y="127000"/>
                </a:cubicBezTo>
                <a:lnTo>
                  <a:pt x="19844" y="127000"/>
                </a:lnTo>
                <a:cubicBezTo>
                  <a:pt x="11088" y="127000"/>
                  <a:pt x="3969" y="119881"/>
                  <a:pt x="3969" y="111125"/>
                </a:cubicBezTo>
                <a:lnTo>
                  <a:pt x="3969" y="15875"/>
                </a:lnTo>
                <a:close/>
                <a:moveTo>
                  <a:pt x="19844" y="15875"/>
                </a:moveTo>
                <a:lnTo>
                  <a:pt x="19844" y="91281"/>
                </a:lnTo>
                <a:lnTo>
                  <a:pt x="75406" y="91281"/>
                </a:lnTo>
                <a:lnTo>
                  <a:pt x="75406" y="15875"/>
                </a:lnTo>
                <a:lnTo>
                  <a:pt x="19844" y="15875"/>
                </a:lnTo>
                <a:close/>
                <a:moveTo>
                  <a:pt x="47625" y="117078"/>
                </a:moveTo>
                <a:cubicBezTo>
                  <a:pt x="52015" y="117078"/>
                  <a:pt x="55563" y="113531"/>
                  <a:pt x="55563" y="109141"/>
                </a:cubicBezTo>
                <a:cubicBezTo>
                  <a:pt x="55563" y="104750"/>
                  <a:pt x="52015" y="101203"/>
                  <a:pt x="47625" y="101203"/>
                </a:cubicBezTo>
                <a:cubicBezTo>
                  <a:pt x="43235" y="101203"/>
                  <a:pt x="39688" y="104750"/>
                  <a:pt x="39688" y="109141"/>
                </a:cubicBezTo>
                <a:cubicBezTo>
                  <a:pt x="39688" y="113531"/>
                  <a:pt x="43235" y="117078"/>
                  <a:pt x="47625" y="117078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8" name="Text 46"/>
          <p:cNvSpPr/>
          <p:nvPr/>
        </p:nvSpPr>
        <p:spPr>
          <a:xfrm>
            <a:off x="3703638" y="512425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Mobile Apps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3505200" y="534650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iOS &amp; Android launch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3409950" y="5949652"/>
            <a:ext cx="2452688" cy="412750"/>
          </a:xfrm>
          <a:custGeom>
            <a:avLst/>
            <a:gdLst/>
            <a:ahLst/>
            <a:cxnLst/>
            <a:rect l="l" t="t" r="r" b="b"/>
            <a:pathLst>
              <a:path w="2452688" h="412750">
                <a:moveTo>
                  <a:pt x="95250" y="0"/>
                </a:moveTo>
                <a:lnTo>
                  <a:pt x="2357437" y="0"/>
                </a:lnTo>
                <a:cubicBezTo>
                  <a:pt x="2410042" y="0"/>
                  <a:pt x="2452688" y="42645"/>
                  <a:pt x="2452688" y="95250"/>
                </a:cubicBezTo>
                <a:lnTo>
                  <a:pt x="2452688" y="317500"/>
                </a:lnTo>
                <a:cubicBezTo>
                  <a:pt x="2452688" y="370105"/>
                  <a:pt x="2410042" y="412750"/>
                  <a:pt x="2357437" y="412750"/>
                </a:cubicBezTo>
                <a:lnTo>
                  <a:pt x="95250" y="412750"/>
                </a:lnTo>
                <a:cubicBezTo>
                  <a:pt x="42645" y="412750"/>
                  <a:pt x="0" y="370105"/>
                  <a:pt x="0" y="317500"/>
                </a:cubicBezTo>
                <a:lnTo>
                  <a:pt x="0" y="95250"/>
                </a:lnTo>
                <a:cubicBezTo>
                  <a:pt x="0" y="42645"/>
                  <a:pt x="42645" y="0"/>
                  <a:pt x="95250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1" name="Text 49"/>
          <p:cNvSpPr/>
          <p:nvPr/>
        </p:nvSpPr>
        <p:spPr>
          <a:xfrm>
            <a:off x="3469481" y="6044902"/>
            <a:ext cx="2333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VALIDATION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165850" y="1879499"/>
            <a:ext cx="2782888" cy="4648200"/>
          </a:xfrm>
          <a:custGeom>
            <a:avLst/>
            <a:gdLst/>
            <a:ahLst/>
            <a:cxnLst/>
            <a:rect l="l" t="t" r="r" b="b"/>
            <a:pathLst>
              <a:path w="2782888" h="4648200">
                <a:moveTo>
                  <a:pt x="190489" y="0"/>
                </a:moveTo>
                <a:lnTo>
                  <a:pt x="2592399" y="0"/>
                </a:lnTo>
                <a:cubicBezTo>
                  <a:pt x="2697603" y="0"/>
                  <a:pt x="2782888" y="85285"/>
                  <a:pt x="2782888" y="190489"/>
                </a:cubicBezTo>
                <a:lnTo>
                  <a:pt x="2782888" y="4457711"/>
                </a:lnTo>
                <a:cubicBezTo>
                  <a:pt x="2782888" y="4562915"/>
                  <a:pt x="2697603" y="4648200"/>
                  <a:pt x="2592399" y="4648200"/>
                </a:cubicBezTo>
                <a:lnTo>
                  <a:pt x="190489" y="4648200"/>
                </a:lnTo>
                <a:cubicBezTo>
                  <a:pt x="85285" y="4648200"/>
                  <a:pt x="0" y="4562915"/>
                  <a:pt x="0" y="4457711"/>
                </a:cubicBezTo>
                <a:lnTo>
                  <a:pt x="0" y="190489"/>
                </a:lnTo>
                <a:cubicBezTo>
                  <a:pt x="0" y="85355"/>
                  <a:pt x="85355" y="0"/>
                  <a:pt x="190489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10B98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53" name="Shape 51"/>
          <p:cNvSpPr/>
          <p:nvPr/>
        </p:nvSpPr>
        <p:spPr>
          <a:xfrm>
            <a:off x="7302500" y="2044604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4" name="Text 52"/>
          <p:cNvSpPr/>
          <p:nvPr/>
        </p:nvSpPr>
        <p:spPr>
          <a:xfrm>
            <a:off x="7338119" y="2050952"/>
            <a:ext cx="43676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7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Q3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283325" y="2647854"/>
            <a:ext cx="2547938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00" b="1" dirty="0">
                <a:solidFill>
                  <a:srgbClr val="10B981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SCALE &amp; ENTERPRISE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6330950" y="302875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7" name="Shape 55"/>
          <p:cNvSpPr/>
          <p:nvPr/>
        </p:nvSpPr>
        <p:spPr>
          <a:xfrm>
            <a:off x="6442075" y="3155753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31750" y="79375"/>
                </a:moveTo>
                <a:lnTo>
                  <a:pt x="6077" y="79375"/>
                </a:lnTo>
                <a:cubicBezTo>
                  <a:pt x="-99" y="79375"/>
                  <a:pt x="-3894" y="72653"/>
                  <a:pt x="-719" y="67345"/>
                </a:cubicBezTo>
                <a:lnTo>
                  <a:pt x="12402" y="45467"/>
                </a:lnTo>
                <a:cubicBezTo>
                  <a:pt x="14560" y="41870"/>
                  <a:pt x="18430" y="39688"/>
                  <a:pt x="22622" y="39688"/>
                </a:cubicBezTo>
                <a:lnTo>
                  <a:pt x="46186" y="39688"/>
                </a:lnTo>
                <a:cubicBezTo>
                  <a:pt x="65063" y="7714"/>
                  <a:pt x="93216" y="6102"/>
                  <a:pt x="112043" y="8855"/>
                </a:cubicBezTo>
                <a:cubicBezTo>
                  <a:pt x="115218" y="9327"/>
                  <a:pt x="117698" y="11807"/>
                  <a:pt x="118145" y="14957"/>
                </a:cubicBezTo>
                <a:cubicBezTo>
                  <a:pt x="120898" y="33784"/>
                  <a:pt x="119286" y="61937"/>
                  <a:pt x="87313" y="80814"/>
                </a:cubicBezTo>
                <a:lnTo>
                  <a:pt x="87313" y="104378"/>
                </a:lnTo>
                <a:cubicBezTo>
                  <a:pt x="87313" y="108570"/>
                  <a:pt x="85130" y="112440"/>
                  <a:pt x="81533" y="114598"/>
                </a:cubicBezTo>
                <a:lnTo>
                  <a:pt x="59655" y="127719"/>
                </a:lnTo>
                <a:cubicBezTo>
                  <a:pt x="54372" y="130894"/>
                  <a:pt x="47625" y="127074"/>
                  <a:pt x="47625" y="120923"/>
                </a:cubicBezTo>
                <a:lnTo>
                  <a:pt x="47625" y="95250"/>
                </a:lnTo>
                <a:cubicBezTo>
                  <a:pt x="47625" y="86494"/>
                  <a:pt x="40506" y="79375"/>
                  <a:pt x="31750" y="79375"/>
                </a:cubicBezTo>
                <a:lnTo>
                  <a:pt x="31725" y="79375"/>
                </a:lnTo>
                <a:close/>
                <a:moveTo>
                  <a:pt x="99219" y="39688"/>
                </a:moveTo>
                <a:cubicBezTo>
                  <a:pt x="99219" y="33116"/>
                  <a:pt x="93884" y="27781"/>
                  <a:pt x="87313" y="27781"/>
                </a:cubicBezTo>
                <a:cubicBezTo>
                  <a:pt x="80741" y="27781"/>
                  <a:pt x="75406" y="33116"/>
                  <a:pt x="75406" y="39688"/>
                </a:cubicBezTo>
                <a:cubicBezTo>
                  <a:pt x="75406" y="46259"/>
                  <a:pt x="80741" y="51594"/>
                  <a:pt x="87313" y="51594"/>
                </a:cubicBezTo>
                <a:cubicBezTo>
                  <a:pt x="93884" y="51594"/>
                  <a:pt x="99219" y="46259"/>
                  <a:pt x="99219" y="39688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8" name="Text 56"/>
          <p:cNvSpPr/>
          <p:nvPr/>
        </p:nvSpPr>
        <p:spPr>
          <a:xfrm>
            <a:off x="6624638" y="312400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Public Launch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426200" y="334625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General availability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6330950" y="369550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61" name="Shape 59"/>
          <p:cNvSpPr/>
          <p:nvPr/>
        </p:nvSpPr>
        <p:spPr>
          <a:xfrm>
            <a:off x="6457950" y="3822503"/>
            <a:ext cx="95250" cy="127000"/>
          </a:xfrm>
          <a:custGeom>
            <a:avLst/>
            <a:gdLst/>
            <a:ahLst/>
            <a:cxnLst/>
            <a:rect l="l" t="t" r="r" b="b"/>
            <a:pathLst>
              <a:path w="95250" h="127000">
                <a:moveTo>
                  <a:pt x="15875" y="0"/>
                </a:moveTo>
                <a:cubicBezTo>
                  <a:pt x="7119" y="0"/>
                  <a:pt x="0" y="7119"/>
                  <a:pt x="0" y="15875"/>
                </a:cubicBezTo>
                <a:lnTo>
                  <a:pt x="0" y="111125"/>
                </a:lnTo>
                <a:cubicBezTo>
                  <a:pt x="0" y="119881"/>
                  <a:pt x="7119" y="127000"/>
                  <a:pt x="15875" y="127000"/>
                </a:cubicBezTo>
                <a:lnTo>
                  <a:pt x="79375" y="127000"/>
                </a:lnTo>
                <a:cubicBezTo>
                  <a:pt x="88131" y="127000"/>
                  <a:pt x="95250" y="119881"/>
                  <a:pt x="95250" y="111125"/>
                </a:cubicBezTo>
                <a:lnTo>
                  <a:pt x="95250" y="15875"/>
                </a:lnTo>
                <a:cubicBezTo>
                  <a:pt x="95250" y="7119"/>
                  <a:pt x="88131" y="0"/>
                  <a:pt x="79375" y="0"/>
                </a:cubicBezTo>
                <a:lnTo>
                  <a:pt x="15875" y="0"/>
                </a:lnTo>
                <a:close/>
                <a:moveTo>
                  <a:pt x="43656" y="87313"/>
                </a:moveTo>
                <a:lnTo>
                  <a:pt x="51594" y="87313"/>
                </a:lnTo>
                <a:cubicBezTo>
                  <a:pt x="55984" y="87313"/>
                  <a:pt x="59531" y="90860"/>
                  <a:pt x="59531" y="95250"/>
                </a:cubicBezTo>
                <a:lnTo>
                  <a:pt x="59531" y="115094"/>
                </a:lnTo>
                <a:lnTo>
                  <a:pt x="35719" y="115094"/>
                </a:lnTo>
                <a:lnTo>
                  <a:pt x="35719" y="95250"/>
                </a:lnTo>
                <a:cubicBezTo>
                  <a:pt x="35719" y="90860"/>
                  <a:pt x="39266" y="87313"/>
                  <a:pt x="43656" y="87313"/>
                </a:cubicBezTo>
                <a:close/>
                <a:moveTo>
                  <a:pt x="23812" y="27781"/>
                </a:moveTo>
                <a:cubicBezTo>
                  <a:pt x="23812" y="25598"/>
                  <a:pt x="25598" y="23812"/>
                  <a:pt x="27781" y="23812"/>
                </a:cubicBezTo>
                <a:lnTo>
                  <a:pt x="35719" y="23812"/>
                </a:lnTo>
                <a:cubicBezTo>
                  <a:pt x="37902" y="23812"/>
                  <a:pt x="39688" y="25598"/>
                  <a:pt x="39688" y="27781"/>
                </a:cubicBezTo>
                <a:lnTo>
                  <a:pt x="39688" y="35719"/>
                </a:lnTo>
                <a:cubicBezTo>
                  <a:pt x="39688" y="37902"/>
                  <a:pt x="37902" y="39688"/>
                  <a:pt x="35719" y="39688"/>
                </a:cubicBezTo>
                <a:lnTo>
                  <a:pt x="27781" y="39688"/>
                </a:lnTo>
                <a:cubicBezTo>
                  <a:pt x="25598" y="39688"/>
                  <a:pt x="23812" y="37902"/>
                  <a:pt x="23812" y="35719"/>
                </a:cubicBezTo>
                <a:lnTo>
                  <a:pt x="23812" y="27781"/>
                </a:lnTo>
                <a:close/>
                <a:moveTo>
                  <a:pt x="59531" y="23812"/>
                </a:moveTo>
                <a:lnTo>
                  <a:pt x="67469" y="23812"/>
                </a:lnTo>
                <a:cubicBezTo>
                  <a:pt x="69652" y="23812"/>
                  <a:pt x="71438" y="25598"/>
                  <a:pt x="71438" y="27781"/>
                </a:cubicBezTo>
                <a:lnTo>
                  <a:pt x="71438" y="35719"/>
                </a:lnTo>
                <a:cubicBezTo>
                  <a:pt x="71438" y="37902"/>
                  <a:pt x="69652" y="39688"/>
                  <a:pt x="67469" y="39688"/>
                </a:cubicBezTo>
                <a:lnTo>
                  <a:pt x="59531" y="39688"/>
                </a:lnTo>
                <a:cubicBezTo>
                  <a:pt x="57348" y="39688"/>
                  <a:pt x="55563" y="37902"/>
                  <a:pt x="55563" y="35719"/>
                </a:cubicBezTo>
                <a:lnTo>
                  <a:pt x="55563" y="27781"/>
                </a:lnTo>
                <a:cubicBezTo>
                  <a:pt x="55563" y="25598"/>
                  <a:pt x="57348" y="23812"/>
                  <a:pt x="59531" y="23812"/>
                </a:cubicBezTo>
                <a:close/>
                <a:moveTo>
                  <a:pt x="23812" y="59531"/>
                </a:moveTo>
                <a:cubicBezTo>
                  <a:pt x="23812" y="57348"/>
                  <a:pt x="25598" y="55563"/>
                  <a:pt x="27781" y="55563"/>
                </a:cubicBezTo>
                <a:lnTo>
                  <a:pt x="35719" y="55563"/>
                </a:lnTo>
                <a:cubicBezTo>
                  <a:pt x="37902" y="55563"/>
                  <a:pt x="39688" y="57348"/>
                  <a:pt x="39688" y="59531"/>
                </a:cubicBezTo>
                <a:lnTo>
                  <a:pt x="39688" y="67469"/>
                </a:lnTo>
                <a:cubicBezTo>
                  <a:pt x="39688" y="69652"/>
                  <a:pt x="37902" y="71438"/>
                  <a:pt x="35719" y="71438"/>
                </a:cubicBezTo>
                <a:lnTo>
                  <a:pt x="27781" y="71438"/>
                </a:lnTo>
                <a:cubicBezTo>
                  <a:pt x="25598" y="71438"/>
                  <a:pt x="23812" y="69652"/>
                  <a:pt x="23812" y="67469"/>
                </a:cubicBezTo>
                <a:lnTo>
                  <a:pt x="23812" y="59531"/>
                </a:lnTo>
                <a:close/>
                <a:moveTo>
                  <a:pt x="59531" y="55563"/>
                </a:moveTo>
                <a:lnTo>
                  <a:pt x="67469" y="55563"/>
                </a:lnTo>
                <a:cubicBezTo>
                  <a:pt x="69652" y="55563"/>
                  <a:pt x="71438" y="57348"/>
                  <a:pt x="71438" y="59531"/>
                </a:cubicBezTo>
                <a:lnTo>
                  <a:pt x="71438" y="67469"/>
                </a:lnTo>
                <a:cubicBezTo>
                  <a:pt x="71438" y="69652"/>
                  <a:pt x="69652" y="71438"/>
                  <a:pt x="67469" y="71438"/>
                </a:cubicBezTo>
                <a:lnTo>
                  <a:pt x="59531" y="71438"/>
                </a:lnTo>
                <a:cubicBezTo>
                  <a:pt x="57348" y="71438"/>
                  <a:pt x="55563" y="69652"/>
                  <a:pt x="55563" y="67469"/>
                </a:cubicBezTo>
                <a:lnTo>
                  <a:pt x="55563" y="59531"/>
                </a:lnTo>
                <a:cubicBezTo>
                  <a:pt x="55563" y="57348"/>
                  <a:pt x="57348" y="55563"/>
                  <a:pt x="59531" y="55563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62" name="Text 60"/>
          <p:cNvSpPr/>
          <p:nvPr/>
        </p:nvSpPr>
        <p:spPr>
          <a:xfrm>
            <a:off x="6624638" y="379075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Allianz Pilot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6426200" y="401300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Major insurer partnership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6330950" y="436225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65" name="Shape 63"/>
          <p:cNvSpPr/>
          <p:nvPr/>
        </p:nvSpPr>
        <p:spPr>
          <a:xfrm>
            <a:off x="6434138" y="4489253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>
                <a:moveTo>
                  <a:pt x="104056" y="23812"/>
                </a:moveTo>
                <a:cubicBezTo>
                  <a:pt x="99938" y="23812"/>
                  <a:pt x="95945" y="24929"/>
                  <a:pt x="92447" y="26963"/>
                </a:cubicBezTo>
                <a:cubicBezTo>
                  <a:pt x="88528" y="22994"/>
                  <a:pt x="83964" y="19670"/>
                  <a:pt x="78929" y="17165"/>
                </a:cubicBezTo>
                <a:cubicBezTo>
                  <a:pt x="85923" y="11212"/>
                  <a:pt x="94828" y="7938"/>
                  <a:pt x="104056" y="7938"/>
                </a:cubicBezTo>
                <a:cubicBezTo>
                  <a:pt x="125487" y="7938"/>
                  <a:pt x="142875" y="25301"/>
                  <a:pt x="142875" y="46757"/>
                </a:cubicBezTo>
                <a:cubicBezTo>
                  <a:pt x="142875" y="57051"/>
                  <a:pt x="138782" y="66923"/>
                  <a:pt x="131514" y="74191"/>
                </a:cubicBezTo>
                <a:lnTo>
                  <a:pt x="113878" y="91827"/>
                </a:lnTo>
                <a:cubicBezTo>
                  <a:pt x="106611" y="99095"/>
                  <a:pt x="96738" y="103188"/>
                  <a:pt x="86444" y="103188"/>
                </a:cubicBezTo>
                <a:cubicBezTo>
                  <a:pt x="65013" y="103188"/>
                  <a:pt x="47625" y="85824"/>
                  <a:pt x="47625" y="64368"/>
                </a:cubicBezTo>
                <a:cubicBezTo>
                  <a:pt x="47625" y="63996"/>
                  <a:pt x="47625" y="63624"/>
                  <a:pt x="47650" y="63252"/>
                </a:cubicBezTo>
                <a:cubicBezTo>
                  <a:pt x="47774" y="58862"/>
                  <a:pt x="51420" y="55414"/>
                  <a:pt x="55811" y="55538"/>
                </a:cubicBezTo>
                <a:cubicBezTo>
                  <a:pt x="60201" y="55662"/>
                  <a:pt x="63649" y="59308"/>
                  <a:pt x="63525" y="63698"/>
                </a:cubicBezTo>
                <a:cubicBezTo>
                  <a:pt x="63525" y="63922"/>
                  <a:pt x="63525" y="64145"/>
                  <a:pt x="63525" y="64343"/>
                </a:cubicBezTo>
                <a:cubicBezTo>
                  <a:pt x="63525" y="77019"/>
                  <a:pt x="73794" y="87288"/>
                  <a:pt x="86469" y="87288"/>
                </a:cubicBezTo>
                <a:cubicBezTo>
                  <a:pt x="92546" y="87288"/>
                  <a:pt x="98375" y="84882"/>
                  <a:pt x="102691" y="80566"/>
                </a:cubicBezTo>
                <a:lnTo>
                  <a:pt x="120328" y="62929"/>
                </a:lnTo>
                <a:cubicBezTo>
                  <a:pt x="124619" y="58638"/>
                  <a:pt x="127050" y="52784"/>
                  <a:pt x="127050" y="46707"/>
                </a:cubicBezTo>
                <a:cubicBezTo>
                  <a:pt x="127050" y="34032"/>
                  <a:pt x="116780" y="23763"/>
                  <a:pt x="104105" y="23763"/>
                </a:cubicBezTo>
                <a:close/>
                <a:moveTo>
                  <a:pt x="68263" y="42987"/>
                </a:moveTo>
                <a:cubicBezTo>
                  <a:pt x="67791" y="42788"/>
                  <a:pt x="67320" y="42515"/>
                  <a:pt x="66898" y="42218"/>
                </a:cubicBezTo>
                <a:cubicBezTo>
                  <a:pt x="63773" y="40605"/>
                  <a:pt x="60201" y="39688"/>
                  <a:pt x="56455" y="39688"/>
                </a:cubicBezTo>
                <a:cubicBezTo>
                  <a:pt x="50378" y="39688"/>
                  <a:pt x="44549" y="42094"/>
                  <a:pt x="40233" y="46410"/>
                </a:cubicBezTo>
                <a:lnTo>
                  <a:pt x="22597" y="64046"/>
                </a:lnTo>
                <a:cubicBezTo>
                  <a:pt x="18306" y="68337"/>
                  <a:pt x="15875" y="74191"/>
                  <a:pt x="15875" y="80268"/>
                </a:cubicBezTo>
                <a:cubicBezTo>
                  <a:pt x="15875" y="92943"/>
                  <a:pt x="26144" y="103212"/>
                  <a:pt x="38819" y="103212"/>
                </a:cubicBezTo>
                <a:cubicBezTo>
                  <a:pt x="42912" y="103212"/>
                  <a:pt x="46906" y="102121"/>
                  <a:pt x="50403" y="100087"/>
                </a:cubicBezTo>
                <a:cubicBezTo>
                  <a:pt x="54322" y="104056"/>
                  <a:pt x="58886" y="107379"/>
                  <a:pt x="63946" y="109885"/>
                </a:cubicBezTo>
                <a:cubicBezTo>
                  <a:pt x="56952" y="115813"/>
                  <a:pt x="48071" y="119112"/>
                  <a:pt x="38819" y="119112"/>
                </a:cubicBezTo>
                <a:cubicBezTo>
                  <a:pt x="17388" y="119112"/>
                  <a:pt x="0" y="101749"/>
                  <a:pt x="0" y="80293"/>
                </a:cubicBezTo>
                <a:cubicBezTo>
                  <a:pt x="0" y="69999"/>
                  <a:pt x="4093" y="60127"/>
                  <a:pt x="11361" y="52859"/>
                </a:cubicBezTo>
                <a:lnTo>
                  <a:pt x="28997" y="35223"/>
                </a:lnTo>
                <a:cubicBezTo>
                  <a:pt x="36264" y="27955"/>
                  <a:pt x="46137" y="23862"/>
                  <a:pt x="56431" y="23862"/>
                </a:cubicBezTo>
                <a:cubicBezTo>
                  <a:pt x="77912" y="23862"/>
                  <a:pt x="95250" y="41374"/>
                  <a:pt x="95250" y="62781"/>
                </a:cubicBezTo>
                <a:cubicBezTo>
                  <a:pt x="95250" y="63103"/>
                  <a:pt x="95250" y="63426"/>
                  <a:pt x="95250" y="63748"/>
                </a:cubicBezTo>
                <a:cubicBezTo>
                  <a:pt x="95151" y="68138"/>
                  <a:pt x="91504" y="71586"/>
                  <a:pt x="87114" y="71487"/>
                </a:cubicBezTo>
                <a:cubicBezTo>
                  <a:pt x="82724" y="71388"/>
                  <a:pt x="79276" y="67742"/>
                  <a:pt x="79375" y="63351"/>
                </a:cubicBezTo>
                <a:cubicBezTo>
                  <a:pt x="79375" y="63153"/>
                  <a:pt x="79375" y="62979"/>
                  <a:pt x="79375" y="62781"/>
                </a:cubicBezTo>
                <a:cubicBezTo>
                  <a:pt x="79375" y="54421"/>
                  <a:pt x="74910" y="47079"/>
                  <a:pt x="68263" y="43036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66" name="Text 64"/>
          <p:cNvSpPr/>
          <p:nvPr/>
        </p:nvSpPr>
        <p:spPr>
          <a:xfrm>
            <a:off x="6624638" y="445750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DeFi Integration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6426200" y="467975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Aave, Compound, Uniswap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6330950" y="502900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69" name="Shape 67"/>
          <p:cNvSpPr/>
          <p:nvPr/>
        </p:nvSpPr>
        <p:spPr>
          <a:xfrm>
            <a:off x="6442075" y="5156003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29766" y="13891"/>
                </a:moveTo>
                <a:cubicBezTo>
                  <a:pt x="29766" y="6226"/>
                  <a:pt x="35992" y="0"/>
                  <a:pt x="43656" y="0"/>
                </a:cubicBezTo>
                <a:lnTo>
                  <a:pt x="49609" y="0"/>
                </a:lnTo>
                <a:cubicBezTo>
                  <a:pt x="54000" y="0"/>
                  <a:pt x="57547" y="3547"/>
                  <a:pt x="57547" y="7938"/>
                </a:cubicBezTo>
                <a:lnTo>
                  <a:pt x="57547" y="119063"/>
                </a:lnTo>
                <a:cubicBezTo>
                  <a:pt x="57547" y="123453"/>
                  <a:pt x="54000" y="127000"/>
                  <a:pt x="49609" y="127000"/>
                </a:cubicBezTo>
                <a:lnTo>
                  <a:pt x="41672" y="127000"/>
                </a:lnTo>
                <a:cubicBezTo>
                  <a:pt x="34280" y="127000"/>
                  <a:pt x="28054" y="121940"/>
                  <a:pt x="26293" y="115094"/>
                </a:cubicBezTo>
                <a:cubicBezTo>
                  <a:pt x="26119" y="115094"/>
                  <a:pt x="25971" y="115094"/>
                  <a:pt x="25797" y="115094"/>
                </a:cubicBezTo>
                <a:cubicBezTo>
                  <a:pt x="14833" y="115094"/>
                  <a:pt x="5953" y="106214"/>
                  <a:pt x="5953" y="95250"/>
                </a:cubicBezTo>
                <a:cubicBezTo>
                  <a:pt x="5953" y="90785"/>
                  <a:pt x="7441" y="86668"/>
                  <a:pt x="9922" y="83344"/>
                </a:cubicBezTo>
                <a:cubicBezTo>
                  <a:pt x="5110" y="79722"/>
                  <a:pt x="1984" y="73968"/>
                  <a:pt x="1984" y="67469"/>
                </a:cubicBezTo>
                <a:cubicBezTo>
                  <a:pt x="1984" y="59804"/>
                  <a:pt x="6350" y="53132"/>
                  <a:pt x="12700" y="49833"/>
                </a:cubicBezTo>
                <a:cubicBezTo>
                  <a:pt x="10939" y="46856"/>
                  <a:pt x="9922" y="43383"/>
                  <a:pt x="9922" y="39688"/>
                </a:cubicBezTo>
                <a:cubicBezTo>
                  <a:pt x="9922" y="28724"/>
                  <a:pt x="18802" y="19844"/>
                  <a:pt x="29766" y="19844"/>
                </a:cubicBezTo>
                <a:lnTo>
                  <a:pt x="29766" y="13891"/>
                </a:lnTo>
                <a:close/>
                <a:moveTo>
                  <a:pt x="97234" y="13891"/>
                </a:moveTo>
                <a:lnTo>
                  <a:pt x="97234" y="19844"/>
                </a:lnTo>
                <a:cubicBezTo>
                  <a:pt x="108198" y="19844"/>
                  <a:pt x="117078" y="28724"/>
                  <a:pt x="117078" y="39688"/>
                </a:cubicBezTo>
                <a:cubicBezTo>
                  <a:pt x="117078" y="43408"/>
                  <a:pt x="116061" y="46881"/>
                  <a:pt x="114300" y="49833"/>
                </a:cubicBezTo>
                <a:cubicBezTo>
                  <a:pt x="120675" y="53132"/>
                  <a:pt x="125016" y="59779"/>
                  <a:pt x="125016" y="67469"/>
                </a:cubicBezTo>
                <a:cubicBezTo>
                  <a:pt x="125016" y="73968"/>
                  <a:pt x="121890" y="79722"/>
                  <a:pt x="117078" y="83344"/>
                </a:cubicBezTo>
                <a:cubicBezTo>
                  <a:pt x="119559" y="86668"/>
                  <a:pt x="121047" y="90785"/>
                  <a:pt x="121047" y="95250"/>
                </a:cubicBezTo>
                <a:cubicBezTo>
                  <a:pt x="121047" y="106214"/>
                  <a:pt x="112167" y="115094"/>
                  <a:pt x="101203" y="115094"/>
                </a:cubicBezTo>
                <a:cubicBezTo>
                  <a:pt x="101029" y="115094"/>
                  <a:pt x="100881" y="115094"/>
                  <a:pt x="100707" y="115094"/>
                </a:cubicBezTo>
                <a:cubicBezTo>
                  <a:pt x="98946" y="121940"/>
                  <a:pt x="92720" y="127000"/>
                  <a:pt x="85328" y="127000"/>
                </a:cubicBezTo>
                <a:lnTo>
                  <a:pt x="77391" y="127000"/>
                </a:lnTo>
                <a:cubicBezTo>
                  <a:pt x="73000" y="127000"/>
                  <a:pt x="69453" y="123453"/>
                  <a:pt x="69453" y="119063"/>
                </a:cubicBezTo>
                <a:lnTo>
                  <a:pt x="69453" y="7938"/>
                </a:lnTo>
                <a:cubicBezTo>
                  <a:pt x="69453" y="3547"/>
                  <a:pt x="73000" y="0"/>
                  <a:pt x="77391" y="0"/>
                </a:cubicBezTo>
                <a:lnTo>
                  <a:pt x="83344" y="0"/>
                </a:lnTo>
                <a:cubicBezTo>
                  <a:pt x="91008" y="0"/>
                  <a:pt x="97234" y="6226"/>
                  <a:pt x="97234" y="13891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0" name="Text 68"/>
          <p:cNvSpPr/>
          <p:nvPr/>
        </p:nvSpPr>
        <p:spPr>
          <a:xfrm>
            <a:off x="6624638" y="512425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Enhancement</a:t>
            </a:r>
            <a:endParaRPr lang="en-US" sz="1600" dirty="0"/>
          </a:p>
        </p:txBody>
      </p:sp>
      <p:sp>
        <p:nvSpPr>
          <p:cNvPr id="71" name="Text 69"/>
          <p:cNvSpPr/>
          <p:nvPr/>
        </p:nvSpPr>
        <p:spPr>
          <a:xfrm>
            <a:off x="6426200" y="534650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Predictive asset detection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6330950" y="5949652"/>
            <a:ext cx="2452688" cy="412750"/>
          </a:xfrm>
          <a:custGeom>
            <a:avLst/>
            <a:gdLst/>
            <a:ahLst/>
            <a:cxnLst/>
            <a:rect l="l" t="t" r="r" b="b"/>
            <a:pathLst>
              <a:path w="2452688" h="412750">
                <a:moveTo>
                  <a:pt x="95250" y="0"/>
                </a:moveTo>
                <a:lnTo>
                  <a:pt x="2357437" y="0"/>
                </a:lnTo>
                <a:cubicBezTo>
                  <a:pt x="2410042" y="0"/>
                  <a:pt x="2452688" y="42645"/>
                  <a:pt x="2452688" y="95250"/>
                </a:cubicBezTo>
                <a:lnTo>
                  <a:pt x="2452688" y="317500"/>
                </a:lnTo>
                <a:cubicBezTo>
                  <a:pt x="2452688" y="370105"/>
                  <a:pt x="2410042" y="412750"/>
                  <a:pt x="2357437" y="412750"/>
                </a:cubicBezTo>
                <a:lnTo>
                  <a:pt x="95250" y="412750"/>
                </a:lnTo>
                <a:cubicBezTo>
                  <a:pt x="42645" y="412750"/>
                  <a:pt x="0" y="370105"/>
                  <a:pt x="0" y="317500"/>
                </a:cubicBezTo>
                <a:lnTo>
                  <a:pt x="0" y="95250"/>
                </a:lnTo>
                <a:cubicBezTo>
                  <a:pt x="0" y="42645"/>
                  <a:pt x="42645" y="0"/>
                  <a:pt x="95250" y="0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3" name="Text 71"/>
          <p:cNvSpPr/>
          <p:nvPr/>
        </p:nvSpPr>
        <p:spPr>
          <a:xfrm>
            <a:off x="6390482" y="6044902"/>
            <a:ext cx="2333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GROWTH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9086850" y="1879499"/>
            <a:ext cx="2782888" cy="4648200"/>
          </a:xfrm>
          <a:custGeom>
            <a:avLst/>
            <a:gdLst/>
            <a:ahLst/>
            <a:cxnLst/>
            <a:rect l="l" t="t" r="r" b="b"/>
            <a:pathLst>
              <a:path w="2782888" h="4648200">
                <a:moveTo>
                  <a:pt x="190489" y="0"/>
                </a:moveTo>
                <a:lnTo>
                  <a:pt x="2592399" y="0"/>
                </a:lnTo>
                <a:cubicBezTo>
                  <a:pt x="2697603" y="0"/>
                  <a:pt x="2782888" y="85285"/>
                  <a:pt x="2782888" y="190489"/>
                </a:cubicBezTo>
                <a:lnTo>
                  <a:pt x="2782888" y="4457711"/>
                </a:lnTo>
                <a:cubicBezTo>
                  <a:pt x="2782888" y="4562915"/>
                  <a:pt x="2697603" y="4648200"/>
                  <a:pt x="2592399" y="4648200"/>
                </a:cubicBezTo>
                <a:lnTo>
                  <a:pt x="190489" y="4648200"/>
                </a:lnTo>
                <a:cubicBezTo>
                  <a:pt x="85285" y="4648200"/>
                  <a:pt x="0" y="4562915"/>
                  <a:pt x="0" y="4457711"/>
                </a:cubicBezTo>
                <a:lnTo>
                  <a:pt x="0" y="190489"/>
                </a:lnTo>
                <a:cubicBezTo>
                  <a:pt x="0" y="85355"/>
                  <a:pt x="85355" y="0"/>
                  <a:pt x="190489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6366F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75" name="Shape 73"/>
          <p:cNvSpPr/>
          <p:nvPr/>
        </p:nvSpPr>
        <p:spPr>
          <a:xfrm>
            <a:off x="10223500" y="2044604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6" name="Text 74"/>
          <p:cNvSpPr/>
          <p:nvPr/>
        </p:nvSpPr>
        <p:spPr>
          <a:xfrm>
            <a:off x="10259120" y="2050952"/>
            <a:ext cx="43676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7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Q4</a:t>
            </a:r>
            <a:endParaRPr lang="en-US" sz="1600" dirty="0"/>
          </a:p>
        </p:txBody>
      </p:sp>
      <p:sp>
        <p:nvSpPr>
          <p:cNvPr id="77" name="Text 75"/>
          <p:cNvSpPr/>
          <p:nvPr/>
        </p:nvSpPr>
        <p:spPr>
          <a:xfrm>
            <a:off x="9204325" y="2647854"/>
            <a:ext cx="2547938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00" b="1" dirty="0">
                <a:solidFill>
                  <a:srgbClr val="6366F1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GLOBAL EXPANSION</a:t>
            </a:r>
            <a:endParaRPr lang="en-US" sz="1600" dirty="0"/>
          </a:p>
        </p:txBody>
      </p:sp>
      <p:sp>
        <p:nvSpPr>
          <p:cNvPr id="78" name="Shape 76"/>
          <p:cNvSpPr/>
          <p:nvPr/>
        </p:nvSpPr>
        <p:spPr>
          <a:xfrm>
            <a:off x="9251950" y="302875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9" name="Shape 77"/>
          <p:cNvSpPr/>
          <p:nvPr/>
        </p:nvSpPr>
        <p:spPr>
          <a:xfrm>
            <a:off x="9363075" y="3155753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50" y="11906"/>
                </a:moveTo>
                <a:cubicBezTo>
                  <a:pt x="92025" y="11931"/>
                  <a:pt x="115094" y="35024"/>
                  <a:pt x="115094" y="63500"/>
                </a:cubicBezTo>
                <a:cubicBezTo>
                  <a:pt x="115094" y="68982"/>
                  <a:pt x="114250" y="74265"/>
                  <a:pt x="112663" y="79226"/>
                </a:cubicBezTo>
                <a:cubicBezTo>
                  <a:pt x="112167" y="79325"/>
                  <a:pt x="111646" y="79375"/>
                  <a:pt x="111125" y="79375"/>
                </a:cubicBezTo>
                <a:lnTo>
                  <a:pt x="110455" y="79375"/>
                </a:lnTo>
                <a:cubicBezTo>
                  <a:pt x="108347" y="79375"/>
                  <a:pt x="106338" y="78532"/>
                  <a:pt x="104849" y="77043"/>
                </a:cubicBezTo>
                <a:lnTo>
                  <a:pt x="97582" y="69776"/>
                </a:lnTo>
                <a:cubicBezTo>
                  <a:pt x="96093" y="68287"/>
                  <a:pt x="95250" y="66278"/>
                  <a:pt x="95250" y="64170"/>
                </a:cubicBezTo>
                <a:lnTo>
                  <a:pt x="95250" y="51594"/>
                </a:lnTo>
                <a:cubicBezTo>
                  <a:pt x="95250" y="49411"/>
                  <a:pt x="97036" y="47625"/>
                  <a:pt x="99219" y="47625"/>
                </a:cubicBezTo>
                <a:cubicBezTo>
                  <a:pt x="101402" y="47625"/>
                  <a:pt x="103188" y="45839"/>
                  <a:pt x="103188" y="43656"/>
                </a:cubicBezTo>
                <a:cubicBezTo>
                  <a:pt x="103188" y="41473"/>
                  <a:pt x="101402" y="39688"/>
                  <a:pt x="99219" y="39688"/>
                </a:cubicBezTo>
                <a:lnTo>
                  <a:pt x="93266" y="39688"/>
                </a:lnTo>
                <a:cubicBezTo>
                  <a:pt x="89967" y="39688"/>
                  <a:pt x="87313" y="42342"/>
                  <a:pt x="87313" y="45641"/>
                </a:cubicBezTo>
                <a:cubicBezTo>
                  <a:pt x="87313" y="48940"/>
                  <a:pt x="84658" y="51594"/>
                  <a:pt x="81359" y="51594"/>
                </a:cubicBezTo>
                <a:lnTo>
                  <a:pt x="67469" y="51594"/>
                </a:lnTo>
                <a:cubicBezTo>
                  <a:pt x="65286" y="51594"/>
                  <a:pt x="63500" y="53380"/>
                  <a:pt x="63500" y="55563"/>
                </a:cubicBezTo>
                <a:cubicBezTo>
                  <a:pt x="63500" y="57745"/>
                  <a:pt x="61714" y="59531"/>
                  <a:pt x="59531" y="59531"/>
                </a:cubicBezTo>
                <a:lnTo>
                  <a:pt x="53231" y="59531"/>
                </a:lnTo>
                <a:cubicBezTo>
                  <a:pt x="50130" y="59531"/>
                  <a:pt x="47625" y="57026"/>
                  <a:pt x="47625" y="53925"/>
                </a:cubicBezTo>
                <a:cubicBezTo>
                  <a:pt x="47625" y="52437"/>
                  <a:pt x="48220" y="50998"/>
                  <a:pt x="49262" y="49957"/>
                </a:cubicBezTo>
                <a:lnTo>
                  <a:pt x="66650" y="32569"/>
                </a:lnTo>
                <a:cubicBezTo>
                  <a:pt x="67171" y="32048"/>
                  <a:pt x="67469" y="31328"/>
                  <a:pt x="67469" y="30584"/>
                </a:cubicBezTo>
                <a:cubicBezTo>
                  <a:pt x="67469" y="29046"/>
                  <a:pt x="66204" y="27781"/>
                  <a:pt x="64666" y="27781"/>
                </a:cubicBezTo>
                <a:lnTo>
                  <a:pt x="61168" y="27781"/>
                </a:lnTo>
                <a:cubicBezTo>
                  <a:pt x="58068" y="27781"/>
                  <a:pt x="55563" y="25276"/>
                  <a:pt x="55563" y="22175"/>
                </a:cubicBezTo>
                <a:cubicBezTo>
                  <a:pt x="55563" y="20687"/>
                  <a:pt x="56158" y="19248"/>
                  <a:pt x="57200" y="18207"/>
                </a:cubicBezTo>
                <a:lnTo>
                  <a:pt x="62929" y="12477"/>
                </a:lnTo>
                <a:cubicBezTo>
                  <a:pt x="63128" y="12278"/>
                  <a:pt x="63326" y="12105"/>
                  <a:pt x="63550" y="11931"/>
                </a:cubicBezTo>
                <a:close/>
                <a:moveTo>
                  <a:pt x="108744" y="88329"/>
                </a:moveTo>
                <a:cubicBezTo>
                  <a:pt x="100608" y="103113"/>
                  <a:pt x="85452" y="113481"/>
                  <a:pt x="67766" y="114920"/>
                </a:cubicBezTo>
                <a:cubicBezTo>
                  <a:pt x="67593" y="114350"/>
                  <a:pt x="67494" y="113729"/>
                  <a:pt x="67494" y="113109"/>
                </a:cubicBezTo>
                <a:cubicBezTo>
                  <a:pt x="67494" y="109810"/>
                  <a:pt x="64839" y="107156"/>
                  <a:pt x="61540" y="107156"/>
                </a:cubicBezTo>
                <a:lnTo>
                  <a:pt x="54918" y="107156"/>
                </a:lnTo>
                <a:cubicBezTo>
                  <a:pt x="52809" y="107156"/>
                  <a:pt x="50800" y="106313"/>
                  <a:pt x="49312" y="104825"/>
                </a:cubicBezTo>
                <a:lnTo>
                  <a:pt x="42044" y="97557"/>
                </a:lnTo>
                <a:cubicBezTo>
                  <a:pt x="40556" y="96069"/>
                  <a:pt x="39712" y="94059"/>
                  <a:pt x="39712" y="91951"/>
                </a:cubicBezTo>
                <a:lnTo>
                  <a:pt x="39712" y="75406"/>
                </a:lnTo>
                <a:cubicBezTo>
                  <a:pt x="39712" y="71016"/>
                  <a:pt x="43259" y="67469"/>
                  <a:pt x="47650" y="67469"/>
                </a:cubicBezTo>
                <a:lnTo>
                  <a:pt x="72132" y="67469"/>
                </a:lnTo>
                <a:cubicBezTo>
                  <a:pt x="74240" y="67469"/>
                  <a:pt x="76250" y="68312"/>
                  <a:pt x="77738" y="69800"/>
                </a:cubicBezTo>
                <a:lnTo>
                  <a:pt x="85006" y="77068"/>
                </a:lnTo>
                <a:cubicBezTo>
                  <a:pt x="86494" y="78556"/>
                  <a:pt x="88503" y="79400"/>
                  <a:pt x="90612" y="79400"/>
                </a:cubicBezTo>
                <a:lnTo>
                  <a:pt x="91976" y="79400"/>
                </a:lnTo>
                <a:cubicBezTo>
                  <a:pt x="94084" y="79400"/>
                  <a:pt x="96093" y="80243"/>
                  <a:pt x="97582" y="81731"/>
                </a:cubicBezTo>
                <a:lnTo>
                  <a:pt x="101550" y="85700"/>
                </a:lnTo>
                <a:cubicBezTo>
                  <a:pt x="102592" y="86742"/>
                  <a:pt x="104031" y="87337"/>
                  <a:pt x="105519" y="87337"/>
                </a:cubicBezTo>
                <a:cubicBezTo>
                  <a:pt x="106710" y="87337"/>
                  <a:pt x="107826" y="87709"/>
                  <a:pt x="108744" y="88354"/>
                </a:cubicBezTo>
                <a:close/>
                <a:moveTo>
                  <a:pt x="63500" y="127000"/>
                </a:moveTo>
                <a:lnTo>
                  <a:pt x="69999" y="126678"/>
                </a:lnTo>
                <a:cubicBezTo>
                  <a:pt x="67866" y="126901"/>
                  <a:pt x="65708" y="127000"/>
                  <a:pt x="63500" y="127000"/>
                </a:cubicBezTo>
                <a:close/>
                <a:moveTo>
                  <a:pt x="69999" y="126678"/>
                </a:moveTo>
                <a:cubicBezTo>
                  <a:pt x="102022" y="123428"/>
                  <a:pt x="127000" y="96391"/>
                  <a:pt x="127000" y="63500"/>
                </a:cubicBezTo>
                <a:cubicBezTo>
                  <a:pt x="127000" y="28426"/>
                  <a:pt x="98574" y="0"/>
                  <a:pt x="63500" y="0"/>
                </a:cubicBezTo>
                <a:lnTo>
                  <a:pt x="63500" y="0"/>
                </a:lnTo>
                <a:cubicBezTo>
                  <a:pt x="28426" y="0"/>
                  <a:pt x="0" y="28426"/>
                  <a:pt x="0" y="63500"/>
                </a:cubicBezTo>
                <a:cubicBezTo>
                  <a:pt x="0" y="95126"/>
                  <a:pt x="23118" y="121369"/>
                  <a:pt x="53404" y="126206"/>
                </a:cubicBezTo>
                <a:cubicBezTo>
                  <a:pt x="56679" y="126727"/>
                  <a:pt x="60052" y="127000"/>
                  <a:pt x="63500" y="127000"/>
                </a:cubicBezTo>
                <a:close/>
                <a:moveTo>
                  <a:pt x="46459" y="30584"/>
                </a:moveTo>
                <a:lnTo>
                  <a:pt x="38522" y="38522"/>
                </a:lnTo>
                <a:cubicBezTo>
                  <a:pt x="36984" y="40060"/>
                  <a:pt x="34454" y="40060"/>
                  <a:pt x="32916" y="38522"/>
                </a:cubicBezTo>
                <a:cubicBezTo>
                  <a:pt x="31378" y="36984"/>
                  <a:pt x="31378" y="34454"/>
                  <a:pt x="32916" y="32916"/>
                </a:cubicBezTo>
                <a:lnTo>
                  <a:pt x="40853" y="24978"/>
                </a:lnTo>
                <a:cubicBezTo>
                  <a:pt x="42391" y="23440"/>
                  <a:pt x="44921" y="23440"/>
                  <a:pt x="46459" y="24978"/>
                </a:cubicBezTo>
                <a:cubicBezTo>
                  <a:pt x="47997" y="26516"/>
                  <a:pt x="47997" y="29046"/>
                  <a:pt x="46459" y="30584"/>
                </a:cubicBez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80" name="Text 78"/>
          <p:cNvSpPr/>
          <p:nvPr/>
        </p:nvSpPr>
        <p:spPr>
          <a:xfrm>
            <a:off x="9545637" y="312400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EU Launch</a:t>
            </a:r>
            <a:endParaRPr lang="en-US" sz="1600" dirty="0"/>
          </a:p>
        </p:txBody>
      </p:sp>
      <p:sp>
        <p:nvSpPr>
          <p:cNvPr id="81" name="Text 79"/>
          <p:cNvSpPr/>
          <p:nvPr/>
        </p:nvSpPr>
        <p:spPr>
          <a:xfrm>
            <a:off x="9347200" y="334625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GDPR-compliant rollout</a:t>
            </a:r>
            <a:endParaRPr lang="en-US" sz="1600" dirty="0"/>
          </a:p>
        </p:txBody>
      </p:sp>
      <p:sp>
        <p:nvSpPr>
          <p:cNvPr id="82" name="Shape 80"/>
          <p:cNvSpPr/>
          <p:nvPr/>
        </p:nvSpPr>
        <p:spPr>
          <a:xfrm>
            <a:off x="9251950" y="369550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83" name="Shape 81"/>
          <p:cNvSpPr/>
          <p:nvPr/>
        </p:nvSpPr>
        <p:spPr>
          <a:xfrm>
            <a:off x="9355137" y="3822503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>
                <a:moveTo>
                  <a:pt x="39688" y="0"/>
                </a:moveTo>
                <a:cubicBezTo>
                  <a:pt x="44078" y="0"/>
                  <a:pt x="47625" y="3547"/>
                  <a:pt x="47625" y="7938"/>
                </a:cubicBezTo>
                <a:lnTo>
                  <a:pt x="47625" y="15875"/>
                </a:lnTo>
                <a:lnTo>
                  <a:pt x="79375" y="15875"/>
                </a:lnTo>
                <a:cubicBezTo>
                  <a:pt x="83765" y="15875"/>
                  <a:pt x="87313" y="19422"/>
                  <a:pt x="87313" y="23812"/>
                </a:cubicBezTo>
                <a:cubicBezTo>
                  <a:pt x="87313" y="28203"/>
                  <a:pt x="83765" y="31750"/>
                  <a:pt x="79375" y="31750"/>
                </a:cubicBezTo>
                <a:lnTo>
                  <a:pt x="76994" y="31750"/>
                </a:lnTo>
                <a:lnTo>
                  <a:pt x="74910" y="37480"/>
                </a:lnTo>
                <a:cubicBezTo>
                  <a:pt x="70842" y="48692"/>
                  <a:pt x="64715" y="58936"/>
                  <a:pt x="57001" y="67742"/>
                </a:cubicBezTo>
                <a:cubicBezTo>
                  <a:pt x="60523" y="69924"/>
                  <a:pt x="64195" y="71859"/>
                  <a:pt x="68014" y="73571"/>
                </a:cubicBezTo>
                <a:lnTo>
                  <a:pt x="80516" y="79127"/>
                </a:lnTo>
                <a:lnTo>
                  <a:pt x="95945" y="44400"/>
                </a:lnTo>
                <a:cubicBezTo>
                  <a:pt x="97210" y="41523"/>
                  <a:pt x="100062" y="39688"/>
                  <a:pt x="103187" y="39688"/>
                </a:cubicBezTo>
                <a:cubicBezTo>
                  <a:pt x="106313" y="39688"/>
                  <a:pt x="109165" y="41523"/>
                  <a:pt x="110430" y="44400"/>
                </a:cubicBezTo>
                <a:lnTo>
                  <a:pt x="142180" y="115838"/>
                </a:lnTo>
                <a:cubicBezTo>
                  <a:pt x="143966" y="119856"/>
                  <a:pt x="142156" y="124544"/>
                  <a:pt x="138162" y="126305"/>
                </a:cubicBezTo>
                <a:cubicBezTo>
                  <a:pt x="134169" y="128067"/>
                  <a:pt x="129456" y="126281"/>
                  <a:pt x="127695" y="122287"/>
                </a:cubicBezTo>
                <a:lnTo>
                  <a:pt x="122734" y="111125"/>
                </a:lnTo>
                <a:lnTo>
                  <a:pt x="83666" y="111125"/>
                </a:lnTo>
                <a:lnTo>
                  <a:pt x="78705" y="122287"/>
                </a:lnTo>
                <a:cubicBezTo>
                  <a:pt x="76919" y="126305"/>
                  <a:pt x="72231" y="128091"/>
                  <a:pt x="68238" y="126305"/>
                </a:cubicBezTo>
                <a:cubicBezTo>
                  <a:pt x="64244" y="124520"/>
                  <a:pt x="62433" y="119831"/>
                  <a:pt x="64219" y="115838"/>
                </a:cubicBezTo>
                <a:lnTo>
                  <a:pt x="74092" y="93638"/>
                </a:lnTo>
                <a:lnTo>
                  <a:pt x="61590" y="88081"/>
                </a:lnTo>
                <a:cubicBezTo>
                  <a:pt x="55885" y="85551"/>
                  <a:pt x="50428" y="82525"/>
                  <a:pt x="45269" y="79053"/>
                </a:cubicBezTo>
                <a:cubicBezTo>
                  <a:pt x="39985" y="83319"/>
                  <a:pt x="34206" y="87040"/>
                  <a:pt x="28029" y="90140"/>
                </a:cubicBezTo>
                <a:lnTo>
                  <a:pt x="19422" y="94407"/>
                </a:lnTo>
                <a:cubicBezTo>
                  <a:pt x="15503" y="96366"/>
                  <a:pt x="10740" y="94779"/>
                  <a:pt x="8781" y="90860"/>
                </a:cubicBezTo>
                <a:cubicBezTo>
                  <a:pt x="6821" y="86940"/>
                  <a:pt x="8409" y="82178"/>
                  <a:pt x="12328" y="80218"/>
                </a:cubicBezTo>
                <a:lnTo>
                  <a:pt x="20886" y="75927"/>
                </a:lnTo>
                <a:cubicBezTo>
                  <a:pt x="24929" y="73893"/>
                  <a:pt x="28773" y="71537"/>
                  <a:pt x="32395" y="68907"/>
                </a:cubicBezTo>
                <a:cubicBezTo>
                  <a:pt x="28972" y="65757"/>
                  <a:pt x="25747" y="62359"/>
                  <a:pt x="22746" y="58762"/>
                </a:cubicBezTo>
                <a:lnTo>
                  <a:pt x="20241" y="55736"/>
                </a:lnTo>
                <a:cubicBezTo>
                  <a:pt x="17438" y="52363"/>
                  <a:pt x="17884" y="47352"/>
                  <a:pt x="21258" y="44549"/>
                </a:cubicBezTo>
                <a:cubicBezTo>
                  <a:pt x="24631" y="41746"/>
                  <a:pt x="29642" y="42193"/>
                  <a:pt x="32445" y="45566"/>
                </a:cubicBezTo>
                <a:lnTo>
                  <a:pt x="34975" y="48592"/>
                </a:lnTo>
                <a:cubicBezTo>
                  <a:pt x="37827" y="52040"/>
                  <a:pt x="40953" y="55240"/>
                  <a:pt x="44252" y="58192"/>
                </a:cubicBezTo>
                <a:cubicBezTo>
                  <a:pt x="51073" y="50651"/>
                  <a:pt x="56455" y="41796"/>
                  <a:pt x="60003" y="32048"/>
                </a:cubicBezTo>
                <a:lnTo>
                  <a:pt x="60127" y="31750"/>
                </a:lnTo>
                <a:lnTo>
                  <a:pt x="7962" y="31750"/>
                </a:lnTo>
                <a:cubicBezTo>
                  <a:pt x="3547" y="31750"/>
                  <a:pt x="0" y="28203"/>
                  <a:pt x="0" y="23812"/>
                </a:cubicBezTo>
                <a:cubicBezTo>
                  <a:pt x="0" y="19422"/>
                  <a:pt x="3547" y="15875"/>
                  <a:pt x="7938" y="15875"/>
                </a:cubicBezTo>
                <a:lnTo>
                  <a:pt x="31750" y="15875"/>
                </a:lnTo>
                <a:lnTo>
                  <a:pt x="31750" y="7938"/>
                </a:lnTo>
                <a:cubicBezTo>
                  <a:pt x="31750" y="3547"/>
                  <a:pt x="35297" y="0"/>
                  <a:pt x="39688" y="0"/>
                </a:cubicBezTo>
                <a:close/>
                <a:moveTo>
                  <a:pt x="103188" y="67171"/>
                </a:moveTo>
                <a:lnTo>
                  <a:pt x="90711" y="95250"/>
                </a:lnTo>
                <a:lnTo>
                  <a:pt x="115664" y="95250"/>
                </a:lnTo>
                <a:lnTo>
                  <a:pt x="103188" y="67171"/>
                </a:ln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84" name="Text 82"/>
          <p:cNvSpPr/>
          <p:nvPr/>
        </p:nvSpPr>
        <p:spPr>
          <a:xfrm>
            <a:off x="9545637" y="379075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Multi-Language</a:t>
            </a:r>
            <a:endParaRPr lang="en-US" sz="1600" dirty="0"/>
          </a:p>
        </p:txBody>
      </p:sp>
      <p:sp>
        <p:nvSpPr>
          <p:cNvPr id="85" name="Text 83"/>
          <p:cNvSpPr/>
          <p:nvPr/>
        </p:nvSpPr>
        <p:spPr>
          <a:xfrm>
            <a:off x="9347200" y="401300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12 languages supported</a:t>
            </a:r>
            <a:endParaRPr lang="en-US" sz="1600" dirty="0"/>
          </a:p>
        </p:txBody>
      </p:sp>
      <p:sp>
        <p:nvSpPr>
          <p:cNvPr id="86" name="Shape 84"/>
          <p:cNvSpPr/>
          <p:nvPr/>
        </p:nvSpPr>
        <p:spPr>
          <a:xfrm>
            <a:off x="9251950" y="436225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87" name="Shape 85"/>
          <p:cNvSpPr/>
          <p:nvPr/>
        </p:nvSpPr>
        <p:spPr>
          <a:xfrm>
            <a:off x="9363075" y="4489253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59209" y="1265"/>
                </a:moveTo>
                <a:cubicBezTo>
                  <a:pt x="61813" y="-422"/>
                  <a:pt x="65187" y="-422"/>
                  <a:pt x="67791" y="1265"/>
                </a:cubicBezTo>
                <a:lnTo>
                  <a:pt x="123354" y="36984"/>
                </a:lnTo>
                <a:cubicBezTo>
                  <a:pt x="126305" y="38894"/>
                  <a:pt x="127670" y="42515"/>
                  <a:pt x="126678" y="45889"/>
                </a:cubicBezTo>
                <a:cubicBezTo>
                  <a:pt x="125685" y="49262"/>
                  <a:pt x="122585" y="51594"/>
                  <a:pt x="119063" y="51594"/>
                </a:cubicBezTo>
                <a:lnTo>
                  <a:pt x="111125" y="51594"/>
                </a:lnTo>
                <a:lnTo>
                  <a:pt x="111125" y="103188"/>
                </a:lnTo>
                <a:lnTo>
                  <a:pt x="123825" y="112713"/>
                </a:lnTo>
                <a:cubicBezTo>
                  <a:pt x="125834" y="114201"/>
                  <a:pt x="127000" y="116557"/>
                  <a:pt x="127000" y="119063"/>
                </a:cubicBezTo>
                <a:cubicBezTo>
                  <a:pt x="127000" y="123453"/>
                  <a:pt x="123453" y="127000"/>
                  <a:pt x="119063" y="127000"/>
                </a:cubicBezTo>
                <a:lnTo>
                  <a:pt x="7938" y="127000"/>
                </a:lnTo>
                <a:cubicBezTo>
                  <a:pt x="3547" y="127000"/>
                  <a:pt x="0" y="123453"/>
                  <a:pt x="0" y="119063"/>
                </a:cubicBezTo>
                <a:cubicBezTo>
                  <a:pt x="0" y="116557"/>
                  <a:pt x="1166" y="114201"/>
                  <a:pt x="3175" y="112713"/>
                </a:cubicBezTo>
                <a:lnTo>
                  <a:pt x="15875" y="103188"/>
                </a:lnTo>
                <a:lnTo>
                  <a:pt x="15875" y="103188"/>
                </a:lnTo>
                <a:lnTo>
                  <a:pt x="15875" y="51594"/>
                </a:lnTo>
                <a:lnTo>
                  <a:pt x="7938" y="51594"/>
                </a:lnTo>
                <a:cubicBezTo>
                  <a:pt x="4415" y="51594"/>
                  <a:pt x="1315" y="49262"/>
                  <a:pt x="322" y="45889"/>
                </a:cubicBezTo>
                <a:cubicBezTo>
                  <a:pt x="-670" y="42515"/>
                  <a:pt x="695" y="38869"/>
                  <a:pt x="3646" y="36984"/>
                </a:cubicBezTo>
                <a:lnTo>
                  <a:pt x="59209" y="1265"/>
                </a:lnTo>
                <a:close/>
                <a:moveTo>
                  <a:pt x="83344" y="51594"/>
                </a:moveTo>
                <a:lnTo>
                  <a:pt x="83344" y="103188"/>
                </a:lnTo>
                <a:lnTo>
                  <a:pt x="99219" y="103188"/>
                </a:lnTo>
                <a:lnTo>
                  <a:pt x="99219" y="51594"/>
                </a:lnTo>
                <a:lnTo>
                  <a:pt x="83344" y="51594"/>
                </a:lnTo>
                <a:close/>
                <a:moveTo>
                  <a:pt x="55563" y="103188"/>
                </a:moveTo>
                <a:lnTo>
                  <a:pt x="71438" y="103188"/>
                </a:lnTo>
                <a:lnTo>
                  <a:pt x="71438" y="51594"/>
                </a:lnTo>
                <a:lnTo>
                  <a:pt x="55563" y="51594"/>
                </a:lnTo>
                <a:lnTo>
                  <a:pt x="55563" y="103188"/>
                </a:lnTo>
                <a:close/>
                <a:moveTo>
                  <a:pt x="27781" y="51594"/>
                </a:moveTo>
                <a:lnTo>
                  <a:pt x="27781" y="103188"/>
                </a:lnTo>
                <a:lnTo>
                  <a:pt x="43656" y="103188"/>
                </a:lnTo>
                <a:lnTo>
                  <a:pt x="43656" y="51594"/>
                </a:lnTo>
                <a:lnTo>
                  <a:pt x="27781" y="51594"/>
                </a:ln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88" name="Text 86"/>
          <p:cNvSpPr/>
          <p:nvPr/>
        </p:nvSpPr>
        <p:spPr>
          <a:xfrm>
            <a:off x="9545637" y="445750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Regulatory</a:t>
            </a:r>
            <a:endParaRPr lang="en-US" sz="1600" dirty="0"/>
          </a:p>
        </p:txBody>
      </p:sp>
      <p:sp>
        <p:nvSpPr>
          <p:cNvPr id="89" name="Text 87"/>
          <p:cNvSpPr/>
          <p:nvPr/>
        </p:nvSpPr>
        <p:spPr>
          <a:xfrm>
            <a:off x="9347200" y="467975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UK FCA, Singapore MAS</a:t>
            </a:r>
            <a:endParaRPr lang="en-US" sz="1600" dirty="0"/>
          </a:p>
        </p:txBody>
      </p:sp>
      <p:sp>
        <p:nvSpPr>
          <p:cNvPr id="90" name="Shape 88"/>
          <p:cNvSpPr/>
          <p:nvPr/>
        </p:nvSpPr>
        <p:spPr>
          <a:xfrm>
            <a:off x="9251950" y="5029003"/>
            <a:ext cx="2452688" cy="571500"/>
          </a:xfrm>
          <a:custGeom>
            <a:avLst/>
            <a:gdLst/>
            <a:ahLst/>
            <a:cxnLst/>
            <a:rect l="l" t="t" r="r" b="b"/>
            <a:pathLst>
              <a:path w="2452688" h="571500">
                <a:moveTo>
                  <a:pt x="95252" y="0"/>
                </a:moveTo>
                <a:lnTo>
                  <a:pt x="2357436" y="0"/>
                </a:lnTo>
                <a:cubicBezTo>
                  <a:pt x="2410042" y="0"/>
                  <a:pt x="2452688" y="42646"/>
                  <a:pt x="2452688" y="95252"/>
                </a:cubicBezTo>
                <a:lnTo>
                  <a:pt x="2452688" y="476248"/>
                </a:lnTo>
                <a:cubicBezTo>
                  <a:pt x="2452688" y="528854"/>
                  <a:pt x="2410042" y="571500"/>
                  <a:pt x="2357436" y="571500"/>
                </a:cubicBezTo>
                <a:lnTo>
                  <a:pt x="95252" y="571500"/>
                </a:lnTo>
                <a:cubicBezTo>
                  <a:pt x="42681" y="571500"/>
                  <a:pt x="0" y="528819"/>
                  <a:pt x="0" y="476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91" name="Shape 89"/>
          <p:cNvSpPr/>
          <p:nvPr/>
        </p:nvSpPr>
        <p:spPr>
          <a:xfrm>
            <a:off x="9363075" y="5156003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35793" y="0"/>
                </a:moveTo>
                <a:lnTo>
                  <a:pt x="91356" y="0"/>
                </a:lnTo>
                <a:cubicBezTo>
                  <a:pt x="97929" y="0"/>
                  <a:pt x="103287" y="5407"/>
                  <a:pt x="103039" y="11956"/>
                </a:cubicBezTo>
                <a:cubicBezTo>
                  <a:pt x="102989" y="13271"/>
                  <a:pt x="102939" y="14585"/>
                  <a:pt x="102865" y="15875"/>
                </a:cubicBezTo>
                <a:lnTo>
                  <a:pt x="115168" y="15875"/>
                </a:lnTo>
                <a:cubicBezTo>
                  <a:pt x="121642" y="15875"/>
                  <a:pt x="127347" y="21233"/>
                  <a:pt x="126851" y="28228"/>
                </a:cubicBezTo>
                <a:cubicBezTo>
                  <a:pt x="124991" y="53950"/>
                  <a:pt x="111844" y="68089"/>
                  <a:pt x="97582" y="75481"/>
                </a:cubicBezTo>
                <a:cubicBezTo>
                  <a:pt x="93663" y="77515"/>
                  <a:pt x="89669" y="79028"/>
                  <a:pt x="85874" y="80144"/>
                </a:cubicBezTo>
                <a:cubicBezTo>
                  <a:pt x="80863" y="87238"/>
                  <a:pt x="75654" y="90984"/>
                  <a:pt x="71512" y="92993"/>
                </a:cubicBezTo>
                <a:lnTo>
                  <a:pt x="71512" y="111125"/>
                </a:lnTo>
                <a:lnTo>
                  <a:pt x="87387" y="111125"/>
                </a:lnTo>
                <a:cubicBezTo>
                  <a:pt x="91777" y="111125"/>
                  <a:pt x="95324" y="114672"/>
                  <a:pt x="95324" y="119063"/>
                </a:cubicBezTo>
                <a:cubicBezTo>
                  <a:pt x="95324" y="123453"/>
                  <a:pt x="91777" y="127000"/>
                  <a:pt x="87387" y="127000"/>
                </a:cubicBezTo>
                <a:lnTo>
                  <a:pt x="39762" y="127000"/>
                </a:lnTo>
                <a:cubicBezTo>
                  <a:pt x="35371" y="127000"/>
                  <a:pt x="31824" y="123453"/>
                  <a:pt x="31824" y="119063"/>
                </a:cubicBezTo>
                <a:cubicBezTo>
                  <a:pt x="31824" y="114672"/>
                  <a:pt x="35371" y="111125"/>
                  <a:pt x="39762" y="111125"/>
                </a:cubicBezTo>
                <a:lnTo>
                  <a:pt x="55637" y="111125"/>
                </a:lnTo>
                <a:lnTo>
                  <a:pt x="55637" y="92993"/>
                </a:lnTo>
                <a:cubicBezTo>
                  <a:pt x="51668" y="91083"/>
                  <a:pt x="46732" y="87536"/>
                  <a:pt x="41920" y="81012"/>
                </a:cubicBezTo>
                <a:cubicBezTo>
                  <a:pt x="37356" y="79821"/>
                  <a:pt x="32395" y="78011"/>
                  <a:pt x="27558" y="75282"/>
                </a:cubicBezTo>
                <a:cubicBezTo>
                  <a:pt x="14139" y="67766"/>
                  <a:pt x="2034" y="53603"/>
                  <a:pt x="298" y="28178"/>
                </a:cubicBezTo>
                <a:cubicBezTo>
                  <a:pt x="-174" y="21208"/>
                  <a:pt x="5507" y="15850"/>
                  <a:pt x="11981" y="15850"/>
                </a:cubicBezTo>
                <a:lnTo>
                  <a:pt x="24284" y="15850"/>
                </a:lnTo>
                <a:cubicBezTo>
                  <a:pt x="24209" y="14560"/>
                  <a:pt x="24160" y="13271"/>
                  <a:pt x="24110" y="11931"/>
                </a:cubicBezTo>
                <a:cubicBezTo>
                  <a:pt x="23862" y="5358"/>
                  <a:pt x="29220" y="-25"/>
                  <a:pt x="35793" y="-25"/>
                </a:cubicBezTo>
                <a:close/>
                <a:moveTo>
                  <a:pt x="25177" y="27781"/>
                </a:moveTo>
                <a:lnTo>
                  <a:pt x="12179" y="27781"/>
                </a:lnTo>
                <a:cubicBezTo>
                  <a:pt x="13717" y="48791"/>
                  <a:pt x="23366" y="59308"/>
                  <a:pt x="33313" y="64889"/>
                </a:cubicBezTo>
                <a:cubicBezTo>
                  <a:pt x="29741" y="55637"/>
                  <a:pt x="26789" y="43557"/>
                  <a:pt x="25177" y="27781"/>
                </a:cubicBezTo>
                <a:close/>
                <a:moveTo>
                  <a:pt x="94258" y="63698"/>
                </a:moveTo>
                <a:cubicBezTo>
                  <a:pt x="104304" y="57795"/>
                  <a:pt x="113382" y="47303"/>
                  <a:pt x="114920" y="27781"/>
                </a:cubicBezTo>
                <a:lnTo>
                  <a:pt x="101947" y="27781"/>
                </a:lnTo>
                <a:cubicBezTo>
                  <a:pt x="100409" y="42887"/>
                  <a:pt x="97631" y="54620"/>
                  <a:pt x="94258" y="63698"/>
                </a:cubicBez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92" name="Text 90"/>
          <p:cNvSpPr/>
          <p:nvPr/>
        </p:nvSpPr>
        <p:spPr>
          <a:xfrm>
            <a:off x="9545637" y="5124253"/>
            <a:ext cx="2127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Series A</a:t>
            </a:r>
            <a:endParaRPr lang="en-US" sz="1600" dirty="0"/>
          </a:p>
        </p:txBody>
      </p:sp>
      <p:sp>
        <p:nvSpPr>
          <p:cNvPr id="93" name="Text 91"/>
          <p:cNvSpPr/>
          <p:nvPr/>
        </p:nvSpPr>
        <p:spPr>
          <a:xfrm>
            <a:off x="9347200" y="5346503"/>
            <a:ext cx="231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$10M funding round</a:t>
            </a:r>
            <a:endParaRPr lang="en-US" sz="1600" dirty="0"/>
          </a:p>
        </p:txBody>
      </p:sp>
      <p:sp>
        <p:nvSpPr>
          <p:cNvPr id="94" name="Shape 92"/>
          <p:cNvSpPr/>
          <p:nvPr/>
        </p:nvSpPr>
        <p:spPr>
          <a:xfrm>
            <a:off x="9251950" y="5949652"/>
            <a:ext cx="2452688" cy="412750"/>
          </a:xfrm>
          <a:custGeom>
            <a:avLst/>
            <a:gdLst/>
            <a:ahLst/>
            <a:cxnLst/>
            <a:rect l="l" t="t" r="r" b="b"/>
            <a:pathLst>
              <a:path w="2452688" h="412750">
                <a:moveTo>
                  <a:pt x="95250" y="0"/>
                </a:moveTo>
                <a:lnTo>
                  <a:pt x="2357437" y="0"/>
                </a:lnTo>
                <a:cubicBezTo>
                  <a:pt x="2410042" y="0"/>
                  <a:pt x="2452688" y="42645"/>
                  <a:pt x="2452688" y="95250"/>
                </a:cubicBezTo>
                <a:lnTo>
                  <a:pt x="2452688" y="317500"/>
                </a:lnTo>
                <a:cubicBezTo>
                  <a:pt x="2452688" y="370105"/>
                  <a:pt x="2410042" y="412750"/>
                  <a:pt x="2357437" y="412750"/>
                </a:cubicBezTo>
                <a:lnTo>
                  <a:pt x="95250" y="412750"/>
                </a:lnTo>
                <a:cubicBezTo>
                  <a:pt x="42645" y="412750"/>
                  <a:pt x="0" y="370105"/>
                  <a:pt x="0" y="317500"/>
                </a:cubicBezTo>
                <a:lnTo>
                  <a:pt x="0" y="95250"/>
                </a:lnTo>
                <a:cubicBezTo>
                  <a:pt x="0" y="42645"/>
                  <a:pt x="42645" y="0"/>
                  <a:pt x="95250" y="0"/>
                </a:cubicBez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95" name="Text 93"/>
          <p:cNvSpPr/>
          <p:nvPr/>
        </p:nvSpPr>
        <p:spPr>
          <a:xfrm>
            <a:off x="9311481" y="6044902"/>
            <a:ext cx="2333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DOMINATION</a:t>
            </a:r>
            <a:endParaRPr lang="en-US" sz="1600" dirty="0"/>
          </a:p>
        </p:txBody>
      </p:sp>
      <p:sp>
        <p:nvSpPr>
          <p:cNvPr id="97" name="Shape 95"/>
          <p:cNvSpPr/>
          <p:nvPr/>
        </p:nvSpPr>
        <p:spPr>
          <a:xfrm>
            <a:off x="2440384" y="6819607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108979" y="142875"/>
                </a:moveTo>
                <a:cubicBezTo>
                  <a:pt x="111696" y="134578"/>
                  <a:pt x="117128" y="127062"/>
                  <a:pt x="123267" y="120588"/>
                </a:cubicBezTo>
                <a:cubicBezTo>
                  <a:pt x="135434" y="107789"/>
                  <a:pt x="142875" y="90488"/>
                  <a:pt x="142875" y="71438"/>
                </a:cubicBezTo>
                <a:cubicBezTo>
                  <a:pt x="142875" y="31998"/>
                  <a:pt x="110877" y="0"/>
                  <a:pt x="71437" y="0"/>
                </a:cubicBezTo>
                <a:cubicBezTo>
                  <a:pt x="31998" y="0"/>
                  <a:pt x="0" y="31998"/>
                  <a:pt x="0" y="71438"/>
                </a:cubicBezTo>
                <a:cubicBezTo>
                  <a:pt x="0" y="90488"/>
                  <a:pt x="7441" y="107789"/>
                  <a:pt x="19608" y="120588"/>
                </a:cubicBezTo>
                <a:cubicBezTo>
                  <a:pt x="25747" y="127062"/>
                  <a:pt x="31217" y="134578"/>
                  <a:pt x="33896" y="142875"/>
                </a:cubicBezTo>
                <a:lnTo>
                  <a:pt x="108942" y="142875"/>
                </a:lnTo>
                <a:close/>
                <a:moveTo>
                  <a:pt x="107156" y="160734"/>
                </a:moveTo>
                <a:lnTo>
                  <a:pt x="35719" y="160734"/>
                </a:lnTo>
                <a:lnTo>
                  <a:pt x="35719" y="166688"/>
                </a:lnTo>
                <a:cubicBezTo>
                  <a:pt x="35719" y="183133"/>
                  <a:pt x="49039" y="196453"/>
                  <a:pt x="65484" y="196453"/>
                </a:cubicBezTo>
                <a:lnTo>
                  <a:pt x="77391" y="196453"/>
                </a:lnTo>
                <a:cubicBezTo>
                  <a:pt x="93836" y="196453"/>
                  <a:pt x="107156" y="183133"/>
                  <a:pt x="107156" y="166688"/>
                </a:cubicBezTo>
                <a:lnTo>
                  <a:pt x="107156" y="160734"/>
                </a:lnTo>
                <a:close/>
                <a:moveTo>
                  <a:pt x="68461" y="41672"/>
                </a:moveTo>
                <a:cubicBezTo>
                  <a:pt x="53653" y="41672"/>
                  <a:pt x="41672" y="53653"/>
                  <a:pt x="41672" y="68461"/>
                </a:cubicBezTo>
                <a:cubicBezTo>
                  <a:pt x="41672" y="73409"/>
                  <a:pt x="37691" y="77391"/>
                  <a:pt x="32742" y="77391"/>
                </a:cubicBezTo>
                <a:cubicBezTo>
                  <a:pt x="27794" y="77391"/>
                  <a:pt x="23812" y="73409"/>
                  <a:pt x="23812" y="68461"/>
                </a:cubicBezTo>
                <a:cubicBezTo>
                  <a:pt x="23812" y="43793"/>
                  <a:pt x="43793" y="23812"/>
                  <a:pt x="68461" y="23812"/>
                </a:cubicBezTo>
                <a:cubicBezTo>
                  <a:pt x="73409" y="23812"/>
                  <a:pt x="77391" y="27794"/>
                  <a:pt x="77391" y="32742"/>
                </a:cubicBezTo>
                <a:cubicBezTo>
                  <a:pt x="77391" y="37691"/>
                  <a:pt x="73409" y="41672"/>
                  <a:pt x="68461" y="41672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2327" y="322327"/>
            <a:ext cx="1168434" cy="354559"/>
          </a:xfrm>
          <a:custGeom>
            <a:avLst/>
            <a:gdLst/>
            <a:ahLst/>
            <a:cxnLst/>
            <a:rect l="l" t="t" r="r" b="b"/>
            <a:pathLst>
              <a:path w="1168434" h="354559">
                <a:moveTo>
                  <a:pt x="177280" y="0"/>
                </a:moveTo>
                <a:lnTo>
                  <a:pt x="991154" y="0"/>
                </a:lnTo>
                <a:cubicBezTo>
                  <a:pt x="1089063" y="0"/>
                  <a:pt x="1168434" y="79371"/>
                  <a:pt x="1168434" y="177280"/>
                </a:cubicBezTo>
                <a:lnTo>
                  <a:pt x="1168434" y="177280"/>
                </a:lnTo>
                <a:cubicBezTo>
                  <a:pt x="1168434" y="275188"/>
                  <a:pt x="1089063" y="354559"/>
                  <a:pt x="991154" y="354559"/>
                </a:cubicBezTo>
                <a:lnTo>
                  <a:pt x="177280" y="354559"/>
                </a:lnTo>
                <a:cubicBezTo>
                  <a:pt x="79436" y="354559"/>
                  <a:pt x="0" y="275123"/>
                  <a:pt x="0" y="177280"/>
                </a:cubicBezTo>
                <a:lnTo>
                  <a:pt x="0" y="177280"/>
                </a:lnTo>
                <a:cubicBezTo>
                  <a:pt x="0" y="79436"/>
                  <a:pt x="79436" y="0"/>
                  <a:pt x="177280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" name="Shape 1"/>
          <p:cNvSpPr/>
          <p:nvPr/>
        </p:nvSpPr>
        <p:spPr>
          <a:xfrm>
            <a:off x="483490" y="467373"/>
            <a:ext cx="64465" cy="64465"/>
          </a:xfrm>
          <a:custGeom>
            <a:avLst/>
            <a:gdLst/>
            <a:ahLst/>
            <a:cxnLst/>
            <a:rect l="l" t="t" r="r" b="b"/>
            <a:pathLst>
              <a:path w="64465" h="64465">
                <a:moveTo>
                  <a:pt x="32233" y="0"/>
                </a:moveTo>
                <a:lnTo>
                  <a:pt x="32233" y="0"/>
                </a:lnTo>
                <a:cubicBezTo>
                  <a:pt x="50022" y="0"/>
                  <a:pt x="64465" y="14443"/>
                  <a:pt x="64465" y="32233"/>
                </a:cubicBezTo>
                <a:lnTo>
                  <a:pt x="64465" y="32233"/>
                </a:lnTo>
                <a:cubicBezTo>
                  <a:pt x="64465" y="50022"/>
                  <a:pt x="50022" y="64465"/>
                  <a:pt x="32233" y="64465"/>
                </a:cubicBezTo>
                <a:lnTo>
                  <a:pt x="32233" y="64465"/>
                </a:lnTo>
                <a:cubicBezTo>
                  <a:pt x="14443" y="64465"/>
                  <a:pt x="0" y="50022"/>
                  <a:pt x="0" y="32233"/>
                </a:cubicBezTo>
                <a:lnTo>
                  <a:pt x="0" y="32233"/>
                </a:lnTo>
                <a:cubicBezTo>
                  <a:pt x="0" y="14443"/>
                  <a:pt x="14443" y="0"/>
                  <a:pt x="32233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" name="Text 2"/>
          <p:cNvSpPr/>
          <p:nvPr/>
        </p:nvSpPr>
        <p:spPr>
          <a:xfrm>
            <a:off x="612420" y="386792"/>
            <a:ext cx="789700" cy="2256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2" b="1" dirty="0">
                <a:solidFill>
                  <a:srgbClr val="F973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Real Story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22327" y="805816"/>
            <a:ext cx="11837441" cy="5801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568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ABDULLAH STORY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22327" y="1450469"/>
            <a:ext cx="1031445" cy="32233"/>
          </a:xfrm>
          <a:custGeom>
            <a:avLst/>
            <a:gdLst/>
            <a:ahLst/>
            <a:cxnLst/>
            <a:rect l="l" t="t" r="r" b="b"/>
            <a:pathLst>
              <a:path w="1031445" h="32233">
                <a:moveTo>
                  <a:pt x="0" y="0"/>
                </a:moveTo>
                <a:lnTo>
                  <a:pt x="1031445" y="0"/>
                </a:lnTo>
                <a:lnTo>
                  <a:pt x="1031445" y="32233"/>
                </a:lnTo>
                <a:lnTo>
                  <a:pt x="0" y="32233"/>
                </a:lnTo>
                <a:lnTo>
                  <a:pt x="0" y="0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Shape 5"/>
          <p:cNvSpPr/>
          <p:nvPr/>
        </p:nvSpPr>
        <p:spPr>
          <a:xfrm>
            <a:off x="328773" y="1908576"/>
            <a:ext cx="6757575" cy="1697049"/>
          </a:xfrm>
          <a:custGeom>
            <a:avLst/>
            <a:gdLst/>
            <a:ahLst/>
            <a:cxnLst/>
            <a:rect l="l" t="t" r="r" b="b"/>
            <a:pathLst>
              <a:path w="6757575" h="1697049">
                <a:moveTo>
                  <a:pt x="193396" y="0"/>
                </a:moveTo>
                <a:lnTo>
                  <a:pt x="6564179" y="0"/>
                </a:lnTo>
                <a:cubicBezTo>
                  <a:pt x="6670989" y="0"/>
                  <a:pt x="6757575" y="86586"/>
                  <a:pt x="6757575" y="193396"/>
                </a:cubicBezTo>
                <a:lnTo>
                  <a:pt x="6757575" y="1503653"/>
                </a:lnTo>
                <a:cubicBezTo>
                  <a:pt x="6757575" y="1610463"/>
                  <a:pt x="6670989" y="1697049"/>
                  <a:pt x="6564179" y="1697049"/>
                </a:cubicBezTo>
                <a:lnTo>
                  <a:pt x="193396" y="1697049"/>
                </a:lnTo>
                <a:cubicBezTo>
                  <a:pt x="86586" y="1697049"/>
                  <a:pt x="0" y="1610463"/>
                  <a:pt x="0" y="1503653"/>
                </a:cubicBezTo>
                <a:lnTo>
                  <a:pt x="0" y="193396"/>
                </a:lnTo>
                <a:cubicBezTo>
                  <a:pt x="0" y="86658"/>
                  <a:pt x="86658" y="0"/>
                  <a:pt x="193396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8" name="Text 6"/>
          <p:cNvSpPr/>
          <p:nvPr/>
        </p:nvSpPr>
        <p:spPr>
          <a:xfrm>
            <a:off x="593081" y="2172884"/>
            <a:ext cx="6349832" cy="789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904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Have you ever thought about how to reclaim the </a:t>
            </a:r>
            <a:r>
              <a:rPr lang="en-US" sz="1904" b="1" dirty="0">
                <a:solidFill>
                  <a:srgbClr val="F9731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digital assets</a:t>
            </a:r>
            <a:r>
              <a:rPr lang="en-US" sz="1904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of a loved one who has passed away?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93081" y="3087485"/>
            <a:ext cx="6325658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23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Abdullah did.</a:t>
            </a:r>
            <a:r>
              <a:rPr lang="en-US" sz="1523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And had a </a:t>
            </a:r>
            <a:r>
              <a:rPr lang="en-US" sz="1523" b="1" dirty="0">
                <a:solidFill>
                  <a:srgbClr val="F97316"/>
                </a:solidFill>
                <a:highlight>
                  <a:srgbClr val="FEF3C7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nightmarish experience!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328773" y="3815843"/>
            <a:ext cx="3308682" cy="1205501"/>
          </a:xfrm>
          <a:custGeom>
            <a:avLst/>
            <a:gdLst/>
            <a:ahLst/>
            <a:cxnLst/>
            <a:rect l="l" t="t" r="r" b="b"/>
            <a:pathLst>
              <a:path w="3308682" h="1205501">
                <a:moveTo>
                  <a:pt x="128928" y="0"/>
                </a:moveTo>
                <a:lnTo>
                  <a:pt x="3179753" y="0"/>
                </a:lnTo>
                <a:cubicBezTo>
                  <a:pt x="3250958" y="0"/>
                  <a:pt x="3308682" y="57723"/>
                  <a:pt x="3308682" y="128928"/>
                </a:cubicBezTo>
                <a:lnTo>
                  <a:pt x="3308682" y="1076573"/>
                </a:lnTo>
                <a:cubicBezTo>
                  <a:pt x="3308682" y="1147778"/>
                  <a:pt x="3250958" y="1205501"/>
                  <a:pt x="3179753" y="1205501"/>
                </a:cubicBezTo>
                <a:lnTo>
                  <a:pt x="128928" y="1205501"/>
                </a:lnTo>
                <a:cubicBezTo>
                  <a:pt x="57723" y="1205501"/>
                  <a:pt x="0" y="1147778"/>
                  <a:pt x="0" y="1076573"/>
                </a:cubicBezTo>
                <a:lnTo>
                  <a:pt x="0" y="128928"/>
                </a:lnTo>
                <a:cubicBezTo>
                  <a:pt x="0" y="57771"/>
                  <a:pt x="57771" y="0"/>
                  <a:pt x="128928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EE2E2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11" name="Shape 9"/>
          <p:cNvSpPr/>
          <p:nvPr/>
        </p:nvSpPr>
        <p:spPr>
          <a:xfrm>
            <a:off x="591066" y="4023643"/>
            <a:ext cx="181309" cy="241745"/>
          </a:xfrm>
          <a:custGeom>
            <a:avLst/>
            <a:gdLst/>
            <a:ahLst/>
            <a:cxnLst/>
            <a:rect l="l" t="t" r="r" b="b"/>
            <a:pathLst>
              <a:path w="181309" h="241745">
                <a:moveTo>
                  <a:pt x="60436" y="45327"/>
                </a:moveTo>
                <a:lnTo>
                  <a:pt x="60436" y="75545"/>
                </a:lnTo>
                <a:lnTo>
                  <a:pt x="120872" y="75545"/>
                </a:lnTo>
                <a:lnTo>
                  <a:pt x="120872" y="45327"/>
                </a:lnTo>
                <a:cubicBezTo>
                  <a:pt x="120872" y="28660"/>
                  <a:pt x="107322" y="15109"/>
                  <a:pt x="90654" y="15109"/>
                </a:cubicBezTo>
                <a:cubicBezTo>
                  <a:pt x="73987" y="15109"/>
                  <a:pt x="60436" y="28660"/>
                  <a:pt x="60436" y="45327"/>
                </a:cubicBezTo>
                <a:close/>
                <a:moveTo>
                  <a:pt x="30218" y="75545"/>
                </a:moveTo>
                <a:lnTo>
                  <a:pt x="30218" y="45327"/>
                </a:lnTo>
                <a:cubicBezTo>
                  <a:pt x="30218" y="11946"/>
                  <a:pt x="57273" y="-15109"/>
                  <a:pt x="90654" y="-15109"/>
                </a:cubicBezTo>
                <a:cubicBezTo>
                  <a:pt x="124036" y="-15109"/>
                  <a:pt x="151091" y="11946"/>
                  <a:pt x="151091" y="45327"/>
                </a:cubicBezTo>
                <a:lnTo>
                  <a:pt x="151091" y="75545"/>
                </a:lnTo>
                <a:cubicBezTo>
                  <a:pt x="167758" y="75545"/>
                  <a:pt x="181309" y="89096"/>
                  <a:pt x="181309" y="105763"/>
                </a:cubicBezTo>
                <a:lnTo>
                  <a:pt x="181309" y="211527"/>
                </a:lnTo>
                <a:cubicBezTo>
                  <a:pt x="181309" y="228194"/>
                  <a:pt x="167758" y="241745"/>
                  <a:pt x="151091" y="241745"/>
                </a:cubicBezTo>
                <a:lnTo>
                  <a:pt x="30218" y="241745"/>
                </a:lnTo>
                <a:cubicBezTo>
                  <a:pt x="13551" y="241745"/>
                  <a:pt x="0" y="228194"/>
                  <a:pt x="0" y="211527"/>
                </a:cubicBezTo>
                <a:lnTo>
                  <a:pt x="0" y="105763"/>
                </a:lnTo>
                <a:cubicBezTo>
                  <a:pt x="0" y="89096"/>
                  <a:pt x="13551" y="75545"/>
                  <a:pt x="30218" y="75545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2" name="Text 10"/>
          <p:cNvSpPr/>
          <p:nvPr/>
        </p:nvSpPr>
        <p:spPr>
          <a:xfrm>
            <a:off x="927495" y="4015685"/>
            <a:ext cx="2062890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23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LOCKED ACCOUNTS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528615" y="4370144"/>
            <a:ext cx="2981520" cy="4512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2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Every platform demanded verification he couldn't provide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3779782" y="3815843"/>
            <a:ext cx="3308682" cy="1205501"/>
          </a:xfrm>
          <a:custGeom>
            <a:avLst/>
            <a:gdLst/>
            <a:ahLst/>
            <a:cxnLst/>
            <a:rect l="l" t="t" r="r" b="b"/>
            <a:pathLst>
              <a:path w="3308682" h="1205501">
                <a:moveTo>
                  <a:pt x="128928" y="0"/>
                </a:moveTo>
                <a:lnTo>
                  <a:pt x="3179753" y="0"/>
                </a:lnTo>
                <a:cubicBezTo>
                  <a:pt x="3250958" y="0"/>
                  <a:pt x="3308682" y="57723"/>
                  <a:pt x="3308682" y="128928"/>
                </a:cubicBezTo>
                <a:lnTo>
                  <a:pt x="3308682" y="1076573"/>
                </a:lnTo>
                <a:cubicBezTo>
                  <a:pt x="3308682" y="1147778"/>
                  <a:pt x="3250958" y="1205501"/>
                  <a:pt x="3179753" y="1205501"/>
                </a:cubicBezTo>
                <a:lnTo>
                  <a:pt x="128928" y="1205501"/>
                </a:lnTo>
                <a:cubicBezTo>
                  <a:pt x="57723" y="1205501"/>
                  <a:pt x="0" y="1147778"/>
                  <a:pt x="0" y="1076573"/>
                </a:cubicBezTo>
                <a:lnTo>
                  <a:pt x="0" y="128928"/>
                </a:lnTo>
                <a:cubicBezTo>
                  <a:pt x="0" y="57771"/>
                  <a:pt x="57771" y="0"/>
                  <a:pt x="128928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EE2E2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15" name="Shape 13"/>
          <p:cNvSpPr/>
          <p:nvPr/>
        </p:nvSpPr>
        <p:spPr>
          <a:xfrm>
            <a:off x="4011857" y="4023643"/>
            <a:ext cx="241745" cy="241745"/>
          </a:xfrm>
          <a:custGeom>
            <a:avLst/>
            <a:gdLst/>
            <a:ahLst/>
            <a:cxnLst/>
            <a:rect l="l" t="t" r="r" b="b"/>
            <a:pathLst>
              <a:path w="241745" h="241745">
                <a:moveTo>
                  <a:pt x="226683" y="90654"/>
                </a:moveTo>
                <a:lnTo>
                  <a:pt x="230413" y="90654"/>
                </a:lnTo>
                <a:cubicBezTo>
                  <a:pt x="236693" y="90654"/>
                  <a:pt x="241745" y="85602"/>
                  <a:pt x="241745" y="79323"/>
                </a:cubicBezTo>
                <a:lnTo>
                  <a:pt x="241745" y="11332"/>
                </a:lnTo>
                <a:cubicBezTo>
                  <a:pt x="241745" y="6752"/>
                  <a:pt x="239006" y="2597"/>
                  <a:pt x="234757" y="850"/>
                </a:cubicBezTo>
                <a:cubicBezTo>
                  <a:pt x="230508" y="-897"/>
                  <a:pt x="225644" y="94"/>
                  <a:pt x="222386" y="3305"/>
                </a:cubicBezTo>
                <a:lnTo>
                  <a:pt x="197976" y="27763"/>
                </a:lnTo>
                <a:cubicBezTo>
                  <a:pt x="177059" y="10435"/>
                  <a:pt x="150146" y="0"/>
                  <a:pt x="120872" y="0"/>
                </a:cubicBezTo>
                <a:cubicBezTo>
                  <a:pt x="59964" y="0"/>
                  <a:pt x="9585" y="45044"/>
                  <a:pt x="1228" y="103639"/>
                </a:cubicBezTo>
                <a:cubicBezTo>
                  <a:pt x="47" y="111901"/>
                  <a:pt x="5760" y="119550"/>
                  <a:pt x="14023" y="120731"/>
                </a:cubicBezTo>
                <a:cubicBezTo>
                  <a:pt x="22286" y="121911"/>
                  <a:pt x="29935" y="116151"/>
                  <a:pt x="31115" y="107935"/>
                </a:cubicBezTo>
                <a:cubicBezTo>
                  <a:pt x="37395" y="63977"/>
                  <a:pt x="75215" y="30218"/>
                  <a:pt x="120872" y="30218"/>
                </a:cubicBezTo>
                <a:cubicBezTo>
                  <a:pt x="141836" y="30218"/>
                  <a:pt x="161100" y="37300"/>
                  <a:pt x="176445" y="49246"/>
                </a:cubicBezTo>
                <a:lnTo>
                  <a:pt x="154396" y="71296"/>
                </a:lnTo>
                <a:cubicBezTo>
                  <a:pt x="151138" y="74554"/>
                  <a:pt x="150193" y="79417"/>
                  <a:pt x="151940" y="83666"/>
                </a:cubicBezTo>
                <a:cubicBezTo>
                  <a:pt x="153687" y="87916"/>
                  <a:pt x="157842" y="90654"/>
                  <a:pt x="162422" y="90654"/>
                </a:cubicBezTo>
                <a:lnTo>
                  <a:pt x="226683" y="90654"/>
                </a:lnTo>
                <a:close/>
                <a:moveTo>
                  <a:pt x="240564" y="138106"/>
                </a:moveTo>
                <a:cubicBezTo>
                  <a:pt x="241745" y="129843"/>
                  <a:pt x="235985" y="122194"/>
                  <a:pt x="227769" y="121014"/>
                </a:cubicBezTo>
                <a:cubicBezTo>
                  <a:pt x="219553" y="119834"/>
                  <a:pt x="211857" y="125594"/>
                  <a:pt x="210677" y="133810"/>
                </a:cubicBezTo>
                <a:cubicBezTo>
                  <a:pt x="204397" y="177720"/>
                  <a:pt x="166577" y="211480"/>
                  <a:pt x="120920" y="211480"/>
                </a:cubicBezTo>
                <a:cubicBezTo>
                  <a:pt x="99956" y="211480"/>
                  <a:pt x="80692" y="204397"/>
                  <a:pt x="65347" y="192452"/>
                </a:cubicBezTo>
                <a:lnTo>
                  <a:pt x="87349" y="170449"/>
                </a:lnTo>
                <a:cubicBezTo>
                  <a:pt x="90607" y="167191"/>
                  <a:pt x="91551" y="162328"/>
                  <a:pt x="89804" y="158078"/>
                </a:cubicBezTo>
                <a:cubicBezTo>
                  <a:pt x="88057" y="153829"/>
                  <a:pt x="83902" y="151091"/>
                  <a:pt x="79323" y="151091"/>
                </a:cubicBezTo>
                <a:lnTo>
                  <a:pt x="11332" y="151091"/>
                </a:lnTo>
                <a:cubicBezTo>
                  <a:pt x="5052" y="151091"/>
                  <a:pt x="0" y="156143"/>
                  <a:pt x="0" y="162422"/>
                </a:cubicBezTo>
                <a:lnTo>
                  <a:pt x="0" y="230413"/>
                </a:lnTo>
                <a:cubicBezTo>
                  <a:pt x="0" y="234993"/>
                  <a:pt x="2739" y="239148"/>
                  <a:pt x="6988" y="240895"/>
                </a:cubicBezTo>
                <a:cubicBezTo>
                  <a:pt x="11237" y="242642"/>
                  <a:pt x="16101" y="241650"/>
                  <a:pt x="19358" y="238440"/>
                </a:cubicBezTo>
                <a:lnTo>
                  <a:pt x="43816" y="213982"/>
                </a:lnTo>
                <a:cubicBezTo>
                  <a:pt x="64686" y="231310"/>
                  <a:pt x="91599" y="241745"/>
                  <a:pt x="120872" y="241745"/>
                </a:cubicBezTo>
                <a:cubicBezTo>
                  <a:pt x="181781" y="241745"/>
                  <a:pt x="232160" y="196701"/>
                  <a:pt x="240517" y="138106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6" name="Text 14"/>
          <p:cNvSpPr/>
          <p:nvPr/>
        </p:nvSpPr>
        <p:spPr>
          <a:xfrm>
            <a:off x="4378503" y="4015685"/>
            <a:ext cx="1740563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23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ENDLESS LOOPS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3979624" y="4370144"/>
            <a:ext cx="2981520" cy="4512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2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Automated responses, no human help available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328773" y="5163067"/>
            <a:ext cx="3308682" cy="1205501"/>
          </a:xfrm>
          <a:custGeom>
            <a:avLst/>
            <a:gdLst/>
            <a:ahLst/>
            <a:cxnLst/>
            <a:rect l="l" t="t" r="r" b="b"/>
            <a:pathLst>
              <a:path w="3308682" h="1205501">
                <a:moveTo>
                  <a:pt x="128928" y="0"/>
                </a:moveTo>
                <a:lnTo>
                  <a:pt x="3179753" y="0"/>
                </a:lnTo>
                <a:cubicBezTo>
                  <a:pt x="3250958" y="0"/>
                  <a:pt x="3308682" y="57723"/>
                  <a:pt x="3308682" y="128928"/>
                </a:cubicBezTo>
                <a:lnTo>
                  <a:pt x="3308682" y="1076573"/>
                </a:lnTo>
                <a:cubicBezTo>
                  <a:pt x="3308682" y="1147778"/>
                  <a:pt x="3250958" y="1205501"/>
                  <a:pt x="3179753" y="1205501"/>
                </a:cubicBezTo>
                <a:lnTo>
                  <a:pt x="128928" y="1205501"/>
                </a:lnTo>
                <a:cubicBezTo>
                  <a:pt x="57723" y="1205501"/>
                  <a:pt x="0" y="1147778"/>
                  <a:pt x="0" y="1076573"/>
                </a:cubicBezTo>
                <a:lnTo>
                  <a:pt x="0" y="128928"/>
                </a:lnTo>
                <a:cubicBezTo>
                  <a:pt x="0" y="57771"/>
                  <a:pt x="57771" y="0"/>
                  <a:pt x="128928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EE2E2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19" name="Shape 17"/>
          <p:cNvSpPr/>
          <p:nvPr/>
        </p:nvSpPr>
        <p:spPr>
          <a:xfrm>
            <a:off x="560848" y="5370867"/>
            <a:ext cx="241745" cy="241745"/>
          </a:xfrm>
          <a:custGeom>
            <a:avLst/>
            <a:gdLst/>
            <a:ahLst/>
            <a:cxnLst/>
            <a:rect l="l" t="t" r="r" b="b"/>
            <a:pathLst>
              <a:path w="241745" h="241745">
                <a:moveTo>
                  <a:pt x="120872" y="241745"/>
                </a:moveTo>
                <a:cubicBezTo>
                  <a:pt x="187584" y="241745"/>
                  <a:pt x="241745" y="187584"/>
                  <a:pt x="241745" y="120872"/>
                </a:cubicBezTo>
                <a:cubicBezTo>
                  <a:pt x="241745" y="54161"/>
                  <a:pt x="187584" y="0"/>
                  <a:pt x="120872" y="0"/>
                </a:cubicBezTo>
                <a:cubicBezTo>
                  <a:pt x="54161" y="0"/>
                  <a:pt x="0" y="54161"/>
                  <a:pt x="0" y="120872"/>
                </a:cubicBezTo>
                <a:cubicBezTo>
                  <a:pt x="0" y="187584"/>
                  <a:pt x="54161" y="241745"/>
                  <a:pt x="120872" y="241745"/>
                </a:cubicBezTo>
                <a:close/>
                <a:moveTo>
                  <a:pt x="120872" y="83100"/>
                </a:moveTo>
                <a:cubicBezTo>
                  <a:pt x="112515" y="83100"/>
                  <a:pt x="105763" y="89852"/>
                  <a:pt x="105763" y="98209"/>
                </a:cubicBezTo>
                <a:cubicBezTo>
                  <a:pt x="105763" y="104489"/>
                  <a:pt x="100711" y="109541"/>
                  <a:pt x="94432" y="109541"/>
                </a:cubicBezTo>
                <a:cubicBezTo>
                  <a:pt x="88152" y="109541"/>
                  <a:pt x="83100" y="104489"/>
                  <a:pt x="83100" y="98209"/>
                </a:cubicBezTo>
                <a:cubicBezTo>
                  <a:pt x="83100" y="77339"/>
                  <a:pt x="100003" y="60436"/>
                  <a:pt x="120872" y="60436"/>
                </a:cubicBezTo>
                <a:cubicBezTo>
                  <a:pt x="141742" y="60436"/>
                  <a:pt x="158645" y="77339"/>
                  <a:pt x="158645" y="98209"/>
                </a:cubicBezTo>
                <a:cubicBezTo>
                  <a:pt x="158645" y="120495"/>
                  <a:pt x="141647" y="129938"/>
                  <a:pt x="132204" y="133385"/>
                </a:cubicBezTo>
                <a:lnTo>
                  <a:pt x="132204" y="135179"/>
                </a:lnTo>
                <a:cubicBezTo>
                  <a:pt x="132204" y="141459"/>
                  <a:pt x="127152" y="146511"/>
                  <a:pt x="120872" y="146511"/>
                </a:cubicBezTo>
                <a:cubicBezTo>
                  <a:pt x="114593" y="146511"/>
                  <a:pt x="109541" y="141459"/>
                  <a:pt x="109541" y="135179"/>
                </a:cubicBezTo>
                <a:lnTo>
                  <a:pt x="109541" y="131354"/>
                </a:lnTo>
                <a:cubicBezTo>
                  <a:pt x="109541" y="121675"/>
                  <a:pt x="116529" y="114734"/>
                  <a:pt x="123753" y="112374"/>
                </a:cubicBezTo>
                <a:cubicBezTo>
                  <a:pt x="126774" y="111382"/>
                  <a:pt x="129985" y="109777"/>
                  <a:pt x="132346" y="107510"/>
                </a:cubicBezTo>
                <a:cubicBezTo>
                  <a:pt x="134376" y="105527"/>
                  <a:pt x="135981" y="102789"/>
                  <a:pt x="135981" y="98256"/>
                </a:cubicBezTo>
                <a:cubicBezTo>
                  <a:pt x="135981" y="89899"/>
                  <a:pt x="129230" y="83147"/>
                  <a:pt x="120872" y="83147"/>
                </a:cubicBezTo>
                <a:close/>
                <a:moveTo>
                  <a:pt x="105763" y="173754"/>
                </a:moveTo>
                <a:cubicBezTo>
                  <a:pt x="105763" y="165415"/>
                  <a:pt x="112534" y="158645"/>
                  <a:pt x="120872" y="158645"/>
                </a:cubicBezTo>
                <a:cubicBezTo>
                  <a:pt x="129211" y="158645"/>
                  <a:pt x="135981" y="165415"/>
                  <a:pt x="135981" y="173754"/>
                </a:cubicBezTo>
                <a:cubicBezTo>
                  <a:pt x="135981" y="182093"/>
                  <a:pt x="129211" y="188863"/>
                  <a:pt x="120872" y="188863"/>
                </a:cubicBezTo>
                <a:cubicBezTo>
                  <a:pt x="112534" y="188863"/>
                  <a:pt x="105763" y="182093"/>
                  <a:pt x="105763" y="173754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0" name="Text 18"/>
          <p:cNvSpPr/>
          <p:nvPr/>
        </p:nvSpPr>
        <p:spPr>
          <a:xfrm>
            <a:off x="927495" y="5362909"/>
            <a:ext cx="1635807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23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NO OWNERSHIP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28615" y="5717368"/>
            <a:ext cx="2981520" cy="4512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2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Legal ownership meant nothing in the digital world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3779782" y="5163067"/>
            <a:ext cx="3308682" cy="1205501"/>
          </a:xfrm>
          <a:custGeom>
            <a:avLst/>
            <a:gdLst/>
            <a:ahLst/>
            <a:cxnLst/>
            <a:rect l="l" t="t" r="r" b="b"/>
            <a:pathLst>
              <a:path w="3308682" h="1205501">
                <a:moveTo>
                  <a:pt x="128928" y="0"/>
                </a:moveTo>
                <a:lnTo>
                  <a:pt x="3179753" y="0"/>
                </a:lnTo>
                <a:cubicBezTo>
                  <a:pt x="3250958" y="0"/>
                  <a:pt x="3308682" y="57723"/>
                  <a:pt x="3308682" y="128928"/>
                </a:cubicBezTo>
                <a:lnTo>
                  <a:pt x="3308682" y="1076573"/>
                </a:lnTo>
                <a:cubicBezTo>
                  <a:pt x="3308682" y="1147778"/>
                  <a:pt x="3250958" y="1205501"/>
                  <a:pt x="3179753" y="1205501"/>
                </a:cubicBezTo>
                <a:lnTo>
                  <a:pt x="128928" y="1205501"/>
                </a:lnTo>
                <a:cubicBezTo>
                  <a:pt x="57723" y="1205501"/>
                  <a:pt x="0" y="1147778"/>
                  <a:pt x="0" y="1076573"/>
                </a:cubicBezTo>
                <a:lnTo>
                  <a:pt x="0" y="128928"/>
                </a:lnTo>
                <a:cubicBezTo>
                  <a:pt x="0" y="57771"/>
                  <a:pt x="57771" y="0"/>
                  <a:pt x="128928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EF3C7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23" name="Shape 21"/>
          <p:cNvSpPr/>
          <p:nvPr/>
        </p:nvSpPr>
        <p:spPr>
          <a:xfrm>
            <a:off x="3996748" y="5370867"/>
            <a:ext cx="271963" cy="241745"/>
          </a:xfrm>
          <a:custGeom>
            <a:avLst/>
            <a:gdLst/>
            <a:ahLst/>
            <a:cxnLst/>
            <a:rect l="l" t="t" r="r" b="b"/>
            <a:pathLst>
              <a:path w="271963" h="241745">
                <a:moveTo>
                  <a:pt x="252605" y="-11757"/>
                </a:moveTo>
                <a:cubicBezTo>
                  <a:pt x="257043" y="-16195"/>
                  <a:pt x="264220" y="-16195"/>
                  <a:pt x="268611" y="-11757"/>
                </a:cubicBezTo>
                <a:cubicBezTo>
                  <a:pt x="273002" y="-7318"/>
                  <a:pt x="273049" y="-142"/>
                  <a:pt x="268611" y="4249"/>
                </a:cubicBezTo>
                <a:lnTo>
                  <a:pt x="19358" y="253596"/>
                </a:lnTo>
                <a:cubicBezTo>
                  <a:pt x="14920" y="258034"/>
                  <a:pt x="7743" y="258034"/>
                  <a:pt x="3352" y="253596"/>
                </a:cubicBezTo>
                <a:cubicBezTo>
                  <a:pt x="-1039" y="249158"/>
                  <a:pt x="-1086" y="241981"/>
                  <a:pt x="3352" y="237590"/>
                </a:cubicBezTo>
                <a:lnTo>
                  <a:pt x="66810" y="174037"/>
                </a:lnTo>
                <a:cubicBezTo>
                  <a:pt x="42116" y="146605"/>
                  <a:pt x="24363" y="112751"/>
                  <a:pt x="16431" y="75262"/>
                </a:cubicBezTo>
                <a:cubicBezTo>
                  <a:pt x="8829" y="39236"/>
                  <a:pt x="34892" y="9726"/>
                  <a:pt x="65394" y="1369"/>
                </a:cubicBezTo>
                <a:lnTo>
                  <a:pt x="67991" y="661"/>
                </a:lnTo>
                <a:cubicBezTo>
                  <a:pt x="77292" y="-1889"/>
                  <a:pt x="87019" y="2880"/>
                  <a:pt x="90702" y="11757"/>
                </a:cubicBezTo>
                <a:lnTo>
                  <a:pt x="109824" y="57698"/>
                </a:lnTo>
                <a:cubicBezTo>
                  <a:pt x="113082" y="65488"/>
                  <a:pt x="110815" y="74507"/>
                  <a:pt x="104252" y="79889"/>
                </a:cubicBezTo>
                <a:lnTo>
                  <a:pt x="83430" y="96934"/>
                </a:lnTo>
                <a:cubicBezTo>
                  <a:pt x="89521" y="110391"/>
                  <a:pt x="97406" y="122808"/>
                  <a:pt x="106802" y="133998"/>
                </a:cubicBezTo>
                <a:lnTo>
                  <a:pt x="252605" y="-11757"/>
                </a:lnTo>
                <a:close/>
                <a:moveTo>
                  <a:pt x="181592" y="240376"/>
                </a:moveTo>
                <a:cubicBezTo>
                  <a:pt x="151846" y="234049"/>
                  <a:pt x="124319" y="221584"/>
                  <a:pt x="100522" y="204350"/>
                </a:cubicBezTo>
                <a:lnTo>
                  <a:pt x="140609" y="164311"/>
                </a:lnTo>
                <a:cubicBezTo>
                  <a:pt x="146369" y="168183"/>
                  <a:pt x="152413" y="171677"/>
                  <a:pt x="158692" y="174793"/>
                </a:cubicBezTo>
                <a:lnTo>
                  <a:pt x="176918" y="152507"/>
                </a:lnTo>
                <a:cubicBezTo>
                  <a:pt x="182253" y="145944"/>
                  <a:pt x="191271" y="143725"/>
                  <a:pt x="199109" y="146936"/>
                </a:cubicBezTo>
                <a:lnTo>
                  <a:pt x="245050" y="166105"/>
                </a:lnTo>
                <a:cubicBezTo>
                  <a:pt x="253927" y="169788"/>
                  <a:pt x="258695" y="179514"/>
                  <a:pt x="256146" y="188816"/>
                </a:cubicBezTo>
                <a:lnTo>
                  <a:pt x="255437" y="191413"/>
                </a:lnTo>
                <a:cubicBezTo>
                  <a:pt x="247127" y="221914"/>
                  <a:pt x="217570" y="247977"/>
                  <a:pt x="181592" y="240376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4" name="Text 22"/>
          <p:cNvSpPr/>
          <p:nvPr/>
        </p:nvSpPr>
        <p:spPr>
          <a:xfrm>
            <a:off x="4378503" y="5362909"/>
            <a:ext cx="2038715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23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6.4 ORGANIZATIONS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3979624" y="5717368"/>
            <a:ext cx="2981520" cy="4512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2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Average contacts per death. Abdullah contacted 12.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7353376" y="1676098"/>
            <a:ext cx="4512571" cy="1611633"/>
          </a:xfrm>
          <a:custGeom>
            <a:avLst/>
            <a:gdLst/>
            <a:ahLst/>
            <a:cxnLst/>
            <a:rect l="l" t="t" r="r" b="b"/>
            <a:pathLst>
              <a:path w="4512571" h="1611633">
                <a:moveTo>
                  <a:pt x="193396" y="0"/>
                </a:moveTo>
                <a:lnTo>
                  <a:pt x="4319175" y="0"/>
                </a:lnTo>
                <a:cubicBezTo>
                  <a:pt x="4425985" y="0"/>
                  <a:pt x="4512571" y="86586"/>
                  <a:pt x="4512571" y="193396"/>
                </a:cubicBezTo>
                <a:lnTo>
                  <a:pt x="4512571" y="1418237"/>
                </a:lnTo>
                <a:cubicBezTo>
                  <a:pt x="4512571" y="1525046"/>
                  <a:pt x="4425985" y="1611633"/>
                  <a:pt x="4319175" y="1611633"/>
                </a:cubicBezTo>
                <a:lnTo>
                  <a:pt x="193396" y="1611633"/>
                </a:lnTo>
                <a:cubicBezTo>
                  <a:pt x="86586" y="1611633"/>
                  <a:pt x="0" y="1525046"/>
                  <a:pt x="0" y="1418237"/>
                </a:cubicBezTo>
                <a:lnTo>
                  <a:pt x="0" y="193396"/>
                </a:lnTo>
                <a:cubicBezTo>
                  <a:pt x="0" y="86658"/>
                  <a:pt x="86658" y="0"/>
                  <a:pt x="193396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7" name="Text 25"/>
          <p:cNvSpPr/>
          <p:nvPr/>
        </p:nvSpPr>
        <p:spPr>
          <a:xfrm>
            <a:off x="7417841" y="1933959"/>
            <a:ext cx="4383640" cy="7735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91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85%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7562888" y="2772008"/>
            <a:ext cx="4093547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23" dirty="0">
                <a:solidFill>
                  <a:srgbClr val="FFFFFF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of digital estates FAIL to transfer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7359822" y="3423007"/>
            <a:ext cx="4501290" cy="1624526"/>
          </a:xfrm>
          <a:custGeom>
            <a:avLst/>
            <a:gdLst/>
            <a:ahLst/>
            <a:cxnLst/>
            <a:rect l="l" t="t" r="r" b="b"/>
            <a:pathLst>
              <a:path w="4501290" h="1624526">
                <a:moveTo>
                  <a:pt x="193400" y="0"/>
                </a:moveTo>
                <a:lnTo>
                  <a:pt x="4307890" y="0"/>
                </a:lnTo>
                <a:cubicBezTo>
                  <a:pt x="4414630" y="0"/>
                  <a:pt x="4501290" y="86660"/>
                  <a:pt x="4501290" y="193400"/>
                </a:cubicBezTo>
                <a:lnTo>
                  <a:pt x="4501290" y="1431126"/>
                </a:lnTo>
                <a:cubicBezTo>
                  <a:pt x="4501290" y="1537938"/>
                  <a:pt x="4414702" y="1624526"/>
                  <a:pt x="4307890" y="1624526"/>
                </a:cubicBezTo>
                <a:lnTo>
                  <a:pt x="193400" y="1624526"/>
                </a:lnTo>
                <a:cubicBezTo>
                  <a:pt x="86660" y="1624526"/>
                  <a:pt x="0" y="1537866"/>
                  <a:pt x="0" y="1431126"/>
                </a:cubicBezTo>
                <a:lnTo>
                  <a:pt x="0" y="193400"/>
                </a:lnTo>
                <a:cubicBezTo>
                  <a:pt x="0" y="86660"/>
                  <a:pt x="86660" y="0"/>
                  <a:pt x="193400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1A1A1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30" name="Text 28"/>
          <p:cNvSpPr/>
          <p:nvPr/>
        </p:nvSpPr>
        <p:spPr>
          <a:xfrm>
            <a:off x="7430734" y="3687315"/>
            <a:ext cx="4359466" cy="7735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91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61%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7575781" y="4525364"/>
            <a:ext cx="4069372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23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encounter problems with death admin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7353376" y="5182809"/>
            <a:ext cx="4512571" cy="1418237"/>
          </a:xfrm>
          <a:custGeom>
            <a:avLst/>
            <a:gdLst/>
            <a:ahLst/>
            <a:cxnLst/>
            <a:rect l="l" t="t" r="r" b="b"/>
            <a:pathLst>
              <a:path w="4512571" h="1418237">
                <a:moveTo>
                  <a:pt x="193391" y="0"/>
                </a:moveTo>
                <a:lnTo>
                  <a:pt x="4319180" y="0"/>
                </a:lnTo>
                <a:cubicBezTo>
                  <a:pt x="4425987" y="0"/>
                  <a:pt x="4512571" y="86584"/>
                  <a:pt x="4512571" y="193391"/>
                </a:cubicBezTo>
                <a:lnTo>
                  <a:pt x="4512571" y="1224846"/>
                </a:lnTo>
                <a:cubicBezTo>
                  <a:pt x="4512571" y="1331653"/>
                  <a:pt x="4425987" y="1418237"/>
                  <a:pt x="4319180" y="1418237"/>
                </a:cubicBezTo>
                <a:lnTo>
                  <a:pt x="193391" y="1418237"/>
                </a:lnTo>
                <a:cubicBezTo>
                  <a:pt x="86584" y="1418237"/>
                  <a:pt x="0" y="1331653"/>
                  <a:pt x="0" y="1224846"/>
                </a:cubicBezTo>
                <a:lnTo>
                  <a:pt x="0" y="193391"/>
                </a:lnTo>
                <a:cubicBezTo>
                  <a:pt x="0" y="86584"/>
                  <a:pt x="86584" y="0"/>
                  <a:pt x="193391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3" name="Text 31"/>
          <p:cNvSpPr/>
          <p:nvPr/>
        </p:nvSpPr>
        <p:spPr>
          <a:xfrm>
            <a:off x="7466190" y="5440670"/>
            <a:ext cx="4286942" cy="5801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568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7+ mo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7562888" y="6085323"/>
            <a:ext cx="4093547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23" dirty="0">
                <a:solidFill>
                  <a:srgbClr val="FFFFFF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average to close accounts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47350" y="347350"/>
            <a:ext cx="1311248" cy="382085"/>
          </a:xfrm>
          <a:custGeom>
            <a:avLst/>
            <a:gdLst/>
            <a:ahLst/>
            <a:cxnLst/>
            <a:rect l="l" t="t" r="r" b="b"/>
            <a:pathLst>
              <a:path w="1311248" h="382085">
                <a:moveTo>
                  <a:pt x="191043" y="0"/>
                </a:moveTo>
                <a:lnTo>
                  <a:pt x="1120205" y="0"/>
                </a:lnTo>
                <a:cubicBezTo>
                  <a:pt x="1225715" y="0"/>
                  <a:pt x="1311248" y="85533"/>
                  <a:pt x="1311248" y="191043"/>
                </a:cubicBezTo>
                <a:lnTo>
                  <a:pt x="1311248" y="191043"/>
                </a:lnTo>
                <a:cubicBezTo>
                  <a:pt x="1311248" y="296553"/>
                  <a:pt x="1225715" y="382085"/>
                  <a:pt x="1120205" y="382085"/>
                </a:cubicBezTo>
                <a:lnTo>
                  <a:pt x="191043" y="382085"/>
                </a:lnTo>
                <a:cubicBezTo>
                  <a:pt x="85533" y="382085"/>
                  <a:pt x="0" y="296553"/>
                  <a:pt x="0" y="191043"/>
                </a:cubicBezTo>
                <a:lnTo>
                  <a:pt x="0" y="191043"/>
                </a:lnTo>
                <a:cubicBezTo>
                  <a:pt x="0" y="85533"/>
                  <a:pt x="85533" y="0"/>
                  <a:pt x="191043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" name="Shape 1"/>
          <p:cNvSpPr/>
          <p:nvPr/>
        </p:nvSpPr>
        <p:spPr>
          <a:xfrm>
            <a:off x="521026" y="503658"/>
            <a:ext cx="69470" cy="69470"/>
          </a:xfrm>
          <a:custGeom>
            <a:avLst/>
            <a:gdLst/>
            <a:ahLst/>
            <a:cxnLst/>
            <a:rect l="l" t="t" r="r" b="b"/>
            <a:pathLst>
              <a:path w="69470" h="69470">
                <a:moveTo>
                  <a:pt x="34735" y="0"/>
                </a:moveTo>
                <a:lnTo>
                  <a:pt x="34735" y="0"/>
                </a:lnTo>
                <a:cubicBezTo>
                  <a:pt x="53906" y="0"/>
                  <a:pt x="69470" y="15564"/>
                  <a:pt x="69470" y="34735"/>
                </a:cubicBezTo>
                <a:lnTo>
                  <a:pt x="69470" y="34735"/>
                </a:lnTo>
                <a:cubicBezTo>
                  <a:pt x="69470" y="53906"/>
                  <a:pt x="53906" y="69470"/>
                  <a:pt x="34735" y="69470"/>
                </a:cubicBezTo>
                <a:lnTo>
                  <a:pt x="34735" y="69470"/>
                </a:lnTo>
                <a:cubicBezTo>
                  <a:pt x="15564" y="69470"/>
                  <a:pt x="0" y="53906"/>
                  <a:pt x="0" y="34735"/>
                </a:cubicBezTo>
                <a:lnTo>
                  <a:pt x="0" y="34735"/>
                </a:lnTo>
                <a:cubicBezTo>
                  <a:pt x="0" y="15564"/>
                  <a:pt x="15564" y="0"/>
                  <a:pt x="34735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" name="Text 2"/>
          <p:cNvSpPr/>
          <p:nvPr/>
        </p:nvSpPr>
        <p:spPr>
          <a:xfrm>
            <a:off x="659966" y="416821"/>
            <a:ext cx="903111" cy="2431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31" b="1" dirty="0">
                <a:solidFill>
                  <a:srgbClr val="F973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Market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47350" y="833641"/>
            <a:ext cx="11809915" cy="6252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923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$25.6 BILLION CRISIS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47350" y="1528342"/>
            <a:ext cx="1111521" cy="34735"/>
          </a:xfrm>
          <a:custGeom>
            <a:avLst/>
            <a:gdLst/>
            <a:ahLst/>
            <a:cxnLst/>
            <a:rect l="l" t="t" r="r" b="b"/>
            <a:pathLst>
              <a:path w="1111521" h="34735">
                <a:moveTo>
                  <a:pt x="0" y="0"/>
                </a:moveTo>
                <a:lnTo>
                  <a:pt x="1111521" y="0"/>
                </a:lnTo>
                <a:lnTo>
                  <a:pt x="1111521" y="34735"/>
                </a:lnTo>
                <a:lnTo>
                  <a:pt x="0" y="34735"/>
                </a:lnTo>
                <a:lnTo>
                  <a:pt x="0" y="0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5"/>
          <p:cNvSpPr/>
          <p:nvPr/>
        </p:nvSpPr>
        <p:spPr>
          <a:xfrm>
            <a:off x="347350" y="1632547"/>
            <a:ext cx="11601504" cy="277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41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Digital legacy market growth highlights a massive unmet need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54297" y="2056206"/>
            <a:ext cx="6396458" cy="4624971"/>
          </a:xfrm>
          <a:custGeom>
            <a:avLst/>
            <a:gdLst/>
            <a:ahLst/>
            <a:cxnLst/>
            <a:rect l="l" t="t" r="r" b="b"/>
            <a:pathLst>
              <a:path w="6396458" h="4624971">
                <a:moveTo>
                  <a:pt x="208401" y="0"/>
                </a:moveTo>
                <a:lnTo>
                  <a:pt x="6188057" y="0"/>
                </a:lnTo>
                <a:cubicBezTo>
                  <a:pt x="6303154" y="0"/>
                  <a:pt x="6396458" y="93304"/>
                  <a:pt x="6396458" y="208401"/>
                </a:cubicBezTo>
                <a:lnTo>
                  <a:pt x="6396458" y="4416570"/>
                </a:lnTo>
                <a:cubicBezTo>
                  <a:pt x="6396458" y="4531667"/>
                  <a:pt x="6303154" y="4624971"/>
                  <a:pt x="6188057" y="4624971"/>
                </a:cubicBezTo>
                <a:lnTo>
                  <a:pt x="208401" y="4624971"/>
                </a:lnTo>
                <a:cubicBezTo>
                  <a:pt x="93304" y="4624971"/>
                  <a:pt x="0" y="4531667"/>
                  <a:pt x="0" y="4416570"/>
                </a:cubicBezTo>
                <a:lnTo>
                  <a:pt x="0" y="208401"/>
                </a:lnTo>
                <a:cubicBezTo>
                  <a:pt x="0" y="93381"/>
                  <a:pt x="93381" y="0"/>
                  <a:pt x="208401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9" name="Text 7"/>
          <p:cNvSpPr/>
          <p:nvPr/>
        </p:nvSpPr>
        <p:spPr>
          <a:xfrm>
            <a:off x="504526" y="2271563"/>
            <a:ext cx="6096000" cy="3126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51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Digital Legacy Market Growth</a:t>
            </a:r>
            <a:endParaRPr lang="en-US" sz="1600" dirty="0"/>
          </a:p>
        </p:txBody>
      </p:sp>
      <p:pic>
        <p:nvPicPr>
          <p:cNvPr id="10" name="Image 0" descr="https://kimi-img.moonshot.cn/pub/slides/26-02-12-17:08:54-d66ph9kcouacqoag2hog.png"/>
          <p:cNvPicPr>
            <a:picLocks noChangeAspect="1"/>
          </p:cNvPicPr>
          <p:nvPr/>
        </p:nvPicPr>
        <p:blipFill>
          <a:blip r:embed="rId3"/>
          <a:srcRect t="48" b="48"/>
          <a:stretch/>
        </p:blipFill>
        <p:spPr>
          <a:xfrm>
            <a:off x="569655" y="2723119"/>
            <a:ext cx="5375248" cy="3299829"/>
          </a:xfrm>
          <a:prstGeom prst="roundRect">
            <a:avLst>
              <a:gd name="adj" fmla="val 0"/>
            </a:avLst>
          </a:prstGeom>
        </p:spPr>
      </p:pic>
      <p:sp>
        <p:nvSpPr>
          <p:cNvPr id="11" name="Shape 8"/>
          <p:cNvSpPr/>
          <p:nvPr/>
        </p:nvSpPr>
        <p:spPr>
          <a:xfrm>
            <a:off x="6966764" y="2049259"/>
            <a:ext cx="4880274" cy="1180991"/>
          </a:xfrm>
          <a:custGeom>
            <a:avLst/>
            <a:gdLst/>
            <a:ahLst/>
            <a:cxnLst/>
            <a:rect l="l" t="t" r="r" b="b"/>
            <a:pathLst>
              <a:path w="4880274" h="1180991">
                <a:moveTo>
                  <a:pt x="208410" y="0"/>
                </a:moveTo>
                <a:lnTo>
                  <a:pt x="4671864" y="0"/>
                </a:lnTo>
                <a:cubicBezTo>
                  <a:pt x="4786965" y="0"/>
                  <a:pt x="4880274" y="93308"/>
                  <a:pt x="4880274" y="208410"/>
                </a:cubicBezTo>
                <a:lnTo>
                  <a:pt x="4880274" y="972582"/>
                </a:lnTo>
                <a:cubicBezTo>
                  <a:pt x="4880274" y="1087683"/>
                  <a:pt x="4786965" y="1180991"/>
                  <a:pt x="4671864" y="1180991"/>
                </a:cubicBezTo>
                <a:lnTo>
                  <a:pt x="208410" y="1180991"/>
                </a:lnTo>
                <a:cubicBezTo>
                  <a:pt x="93308" y="1180991"/>
                  <a:pt x="0" y="1087683"/>
                  <a:pt x="0" y="972582"/>
                </a:cubicBezTo>
                <a:lnTo>
                  <a:pt x="0" y="208410"/>
                </a:lnTo>
                <a:cubicBezTo>
                  <a:pt x="0" y="93385"/>
                  <a:pt x="93385" y="0"/>
                  <a:pt x="208410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2" name="Text 9"/>
          <p:cNvSpPr/>
          <p:nvPr/>
        </p:nvSpPr>
        <p:spPr>
          <a:xfrm>
            <a:off x="7044918" y="2257670"/>
            <a:ext cx="1936479" cy="5210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103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$25.6B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136098" y="2778695"/>
            <a:ext cx="1754120" cy="2431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31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 Market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9070731" y="2257670"/>
            <a:ext cx="13894" cy="764171"/>
          </a:xfrm>
          <a:custGeom>
            <a:avLst/>
            <a:gdLst/>
            <a:ahLst/>
            <a:cxnLst/>
            <a:rect l="l" t="t" r="r" b="b"/>
            <a:pathLst>
              <a:path w="13894" h="764171">
                <a:moveTo>
                  <a:pt x="0" y="0"/>
                </a:moveTo>
                <a:lnTo>
                  <a:pt x="13894" y="0"/>
                </a:lnTo>
                <a:lnTo>
                  <a:pt x="13894" y="764171"/>
                </a:lnTo>
                <a:lnTo>
                  <a:pt x="0" y="7641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5" name="Text 12"/>
          <p:cNvSpPr/>
          <p:nvPr/>
        </p:nvSpPr>
        <p:spPr>
          <a:xfrm>
            <a:off x="9286088" y="2257670"/>
            <a:ext cx="2509607" cy="347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62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17.2%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9286088" y="2605020"/>
            <a:ext cx="2422769" cy="208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4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CAGR Growth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9286088" y="2848165"/>
            <a:ext cx="2414085" cy="1736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7" dirty="0">
                <a:solidFill>
                  <a:srgbClr val="FFFFFF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Source: Business Research Company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6973711" y="3376138"/>
            <a:ext cx="2375877" cy="1125415"/>
          </a:xfrm>
          <a:custGeom>
            <a:avLst/>
            <a:gdLst/>
            <a:ahLst/>
            <a:cxnLst/>
            <a:rect l="l" t="t" r="r" b="b"/>
            <a:pathLst>
              <a:path w="2375877" h="1125415">
                <a:moveTo>
                  <a:pt x="138944" y="0"/>
                </a:moveTo>
                <a:lnTo>
                  <a:pt x="2236933" y="0"/>
                </a:lnTo>
                <a:cubicBezTo>
                  <a:pt x="2313670" y="0"/>
                  <a:pt x="2375877" y="62207"/>
                  <a:pt x="2375877" y="138944"/>
                </a:cubicBezTo>
                <a:lnTo>
                  <a:pt x="2375877" y="986472"/>
                </a:lnTo>
                <a:cubicBezTo>
                  <a:pt x="2375877" y="1063208"/>
                  <a:pt x="2313670" y="1125415"/>
                  <a:pt x="2236933" y="1125415"/>
                </a:cubicBezTo>
                <a:lnTo>
                  <a:pt x="138944" y="1125415"/>
                </a:lnTo>
                <a:cubicBezTo>
                  <a:pt x="62207" y="1125415"/>
                  <a:pt x="0" y="1063208"/>
                  <a:pt x="0" y="986472"/>
                </a:cubicBezTo>
                <a:lnTo>
                  <a:pt x="0" y="138944"/>
                </a:lnTo>
                <a:cubicBezTo>
                  <a:pt x="0" y="62259"/>
                  <a:pt x="62259" y="0"/>
                  <a:pt x="138944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EE2E2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19" name="Shape 16"/>
          <p:cNvSpPr/>
          <p:nvPr/>
        </p:nvSpPr>
        <p:spPr>
          <a:xfrm>
            <a:off x="7141308" y="3713069"/>
            <a:ext cx="173675" cy="173675"/>
          </a:xfrm>
          <a:custGeom>
            <a:avLst/>
            <a:gdLst/>
            <a:ahLst/>
            <a:cxnLst/>
            <a:rect l="l" t="t" r="r" b="b"/>
            <a:pathLst>
              <a:path w="173675" h="173675">
                <a:moveTo>
                  <a:pt x="86838" y="0"/>
                </a:moveTo>
                <a:cubicBezTo>
                  <a:pt x="91824" y="0"/>
                  <a:pt x="96403" y="2748"/>
                  <a:pt x="98778" y="7123"/>
                </a:cubicBezTo>
                <a:lnTo>
                  <a:pt x="172047" y="142807"/>
                </a:lnTo>
                <a:cubicBezTo>
                  <a:pt x="174320" y="147013"/>
                  <a:pt x="174218" y="152101"/>
                  <a:pt x="171776" y="156206"/>
                </a:cubicBezTo>
                <a:cubicBezTo>
                  <a:pt x="169333" y="160310"/>
                  <a:pt x="164890" y="162821"/>
                  <a:pt x="160107" y="162821"/>
                </a:cubicBezTo>
                <a:lnTo>
                  <a:pt x="13568" y="162821"/>
                </a:lnTo>
                <a:cubicBezTo>
                  <a:pt x="8786" y="162821"/>
                  <a:pt x="4376" y="160310"/>
                  <a:pt x="1900" y="156206"/>
                </a:cubicBezTo>
                <a:cubicBezTo>
                  <a:pt x="-577" y="152101"/>
                  <a:pt x="-644" y="147013"/>
                  <a:pt x="1628" y="142807"/>
                </a:cubicBezTo>
                <a:lnTo>
                  <a:pt x="74897" y="7123"/>
                </a:lnTo>
                <a:cubicBezTo>
                  <a:pt x="77272" y="2748"/>
                  <a:pt x="81851" y="0"/>
                  <a:pt x="86838" y="0"/>
                </a:cubicBezTo>
                <a:close/>
                <a:moveTo>
                  <a:pt x="86838" y="56987"/>
                </a:moveTo>
                <a:cubicBezTo>
                  <a:pt x="82326" y="56987"/>
                  <a:pt x="78697" y="60617"/>
                  <a:pt x="78697" y="65128"/>
                </a:cubicBezTo>
                <a:lnTo>
                  <a:pt x="78697" y="103120"/>
                </a:lnTo>
                <a:cubicBezTo>
                  <a:pt x="78697" y="107631"/>
                  <a:pt x="82326" y="111261"/>
                  <a:pt x="86838" y="111261"/>
                </a:cubicBezTo>
                <a:cubicBezTo>
                  <a:pt x="91349" y="111261"/>
                  <a:pt x="94979" y="107631"/>
                  <a:pt x="94979" y="103120"/>
                </a:cubicBezTo>
                <a:lnTo>
                  <a:pt x="94979" y="65128"/>
                </a:lnTo>
                <a:cubicBezTo>
                  <a:pt x="94979" y="60617"/>
                  <a:pt x="91349" y="56987"/>
                  <a:pt x="86838" y="56987"/>
                </a:cubicBezTo>
                <a:close/>
                <a:moveTo>
                  <a:pt x="95894" y="130256"/>
                </a:moveTo>
                <a:cubicBezTo>
                  <a:pt x="96101" y="126895"/>
                  <a:pt x="94424" y="123696"/>
                  <a:pt x="91542" y="121953"/>
                </a:cubicBezTo>
                <a:cubicBezTo>
                  <a:pt x="88660" y="120210"/>
                  <a:pt x="85049" y="120210"/>
                  <a:pt x="82167" y="121953"/>
                </a:cubicBezTo>
                <a:cubicBezTo>
                  <a:pt x="79285" y="123696"/>
                  <a:pt x="77609" y="126895"/>
                  <a:pt x="77815" y="130256"/>
                </a:cubicBezTo>
                <a:cubicBezTo>
                  <a:pt x="77609" y="133618"/>
                  <a:pt x="79285" y="136817"/>
                  <a:pt x="82167" y="138560"/>
                </a:cubicBezTo>
                <a:cubicBezTo>
                  <a:pt x="85049" y="140303"/>
                  <a:pt x="88660" y="140303"/>
                  <a:pt x="91542" y="138560"/>
                </a:cubicBezTo>
                <a:cubicBezTo>
                  <a:pt x="94424" y="136817"/>
                  <a:pt x="96101" y="133618"/>
                  <a:pt x="95894" y="130256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0" name="Text 17"/>
          <p:cNvSpPr/>
          <p:nvPr/>
        </p:nvSpPr>
        <p:spPr>
          <a:xfrm>
            <a:off x="7406162" y="3626231"/>
            <a:ext cx="781538" cy="347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62" b="1" dirty="0">
                <a:solidFill>
                  <a:srgbClr val="EF444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85%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7119598" y="4043052"/>
            <a:ext cx="2153573" cy="208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 estates fail to transfer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9466601" y="3376138"/>
            <a:ext cx="2375877" cy="1125415"/>
          </a:xfrm>
          <a:custGeom>
            <a:avLst/>
            <a:gdLst/>
            <a:ahLst/>
            <a:cxnLst/>
            <a:rect l="l" t="t" r="r" b="b"/>
            <a:pathLst>
              <a:path w="2375877" h="1125415">
                <a:moveTo>
                  <a:pt x="138944" y="0"/>
                </a:moveTo>
                <a:lnTo>
                  <a:pt x="2236933" y="0"/>
                </a:lnTo>
                <a:cubicBezTo>
                  <a:pt x="2313670" y="0"/>
                  <a:pt x="2375877" y="62207"/>
                  <a:pt x="2375877" y="138944"/>
                </a:cubicBezTo>
                <a:lnTo>
                  <a:pt x="2375877" y="986472"/>
                </a:lnTo>
                <a:cubicBezTo>
                  <a:pt x="2375877" y="1063208"/>
                  <a:pt x="2313670" y="1125415"/>
                  <a:pt x="2236933" y="1125415"/>
                </a:cubicBezTo>
                <a:lnTo>
                  <a:pt x="138944" y="1125415"/>
                </a:lnTo>
                <a:cubicBezTo>
                  <a:pt x="62207" y="1125415"/>
                  <a:pt x="0" y="1063208"/>
                  <a:pt x="0" y="986472"/>
                </a:cubicBezTo>
                <a:lnTo>
                  <a:pt x="0" y="138944"/>
                </a:lnTo>
                <a:cubicBezTo>
                  <a:pt x="0" y="62259"/>
                  <a:pt x="62259" y="0"/>
                  <a:pt x="138944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EF3C7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23" name="Shape 20"/>
          <p:cNvSpPr/>
          <p:nvPr/>
        </p:nvSpPr>
        <p:spPr>
          <a:xfrm>
            <a:off x="9612490" y="3608864"/>
            <a:ext cx="217094" cy="173675"/>
          </a:xfrm>
          <a:custGeom>
            <a:avLst/>
            <a:gdLst/>
            <a:ahLst/>
            <a:cxnLst/>
            <a:rect l="l" t="t" r="r" b="b"/>
            <a:pathLst>
              <a:path w="217094" h="173675">
                <a:moveTo>
                  <a:pt x="108547" y="5427"/>
                </a:moveTo>
                <a:cubicBezTo>
                  <a:pt x="128017" y="5427"/>
                  <a:pt x="143825" y="21235"/>
                  <a:pt x="143825" y="40705"/>
                </a:cubicBezTo>
                <a:cubicBezTo>
                  <a:pt x="143825" y="60175"/>
                  <a:pt x="128017" y="75983"/>
                  <a:pt x="108547" y="75983"/>
                </a:cubicBezTo>
                <a:cubicBezTo>
                  <a:pt x="89077" y="75983"/>
                  <a:pt x="73269" y="60175"/>
                  <a:pt x="73269" y="40705"/>
                </a:cubicBezTo>
                <a:cubicBezTo>
                  <a:pt x="73269" y="21235"/>
                  <a:pt x="89077" y="5427"/>
                  <a:pt x="108547" y="5427"/>
                </a:cubicBezTo>
                <a:close/>
                <a:moveTo>
                  <a:pt x="32564" y="29850"/>
                </a:moveTo>
                <a:cubicBezTo>
                  <a:pt x="46044" y="29850"/>
                  <a:pt x="56987" y="40794"/>
                  <a:pt x="56987" y="54274"/>
                </a:cubicBezTo>
                <a:cubicBezTo>
                  <a:pt x="56987" y="67753"/>
                  <a:pt x="46044" y="78697"/>
                  <a:pt x="32564" y="78697"/>
                </a:cubicBezTo>
                <a:cubicBezTo>
                  <a:pt x="19085" y="78697"/>
                  <a:pt x="8141" y="67753"/>
                  <a:pt x="8141" y="54274"/>
                </a:cubicBezTo>
                <a:cubicBezTo>
                  <a:pt x="8141" y="40794"/>
                  <a:pt x="19085" y="29850"/>
                  <a:pt x="32564" y="29850"/>
                </a:cubicBezTo>
                <a:close/>
                <a:moveTo>
                  <a:pt x="0" y="141111"/>
                </a:moveTo>
                <a:cubicBezTo>
                  <a:pt x="0" y="117129"/>
                  <a:pt x="19437" y="97692"/>
                  <a:pt x="43419" y="97692"/>
                </a:cubicBezTo>
                <a:cubicBezTo>
                  <a:pt x="47761" y="97692"/>
                  <a:pt x="51967" y="98337"/>
                  <a:pt x="55936" y="99524"/>
                </a:cubicBezTo>
                <a:cubicBezTo>
                  <a:pt x="44776" y="112007"/>
                  <a:pt x="37991" y="128493"/>
                  <a:pt x="37991" y="146538"/>
                </a:cubicBezTo>
                <a:lnTo>
                  <a:pt x="37991" y="151966"/>
                </a:lnTo>
                <a:cubicBezTo>
                  <a:pt x="37991" y="155833"/>
                  <a:pt x="38806" y="159496"/>
                  <a:pt x="40264" y="162821"/>
                </a:cubicBezTo>
                <a:lnTo>
                  <a:pt x="10855" y="162821"/>
                </a:lnTo>
                <a:cubicBezTo>
                  <a:pt x="4851" y="162821"/>
                  <a:pt x="0" y="157970"/>
                  <a:pt x="0" y="151966"/>
                </a:cubicBezTo>
                <a:lnTo>
                  <a:pt x="0" y="141111"/>
                </a:lnTo>
                <a:close/>
                <a:moveTo>
                  <a:pt x="176830" y="162821"/>
                </a:moveTo>
                <a:cubicBezTo>
                  <a:pt x="178288" y="159496"/>
                  <a:pt x="179103" y="155833"/>
                  <a:pt x="179103" y="151966"/>
                </a:cubicBezTo>
                <a:lnTo>
                  <a:pt x="179103" y="146538"/>
                </a:lnTo>
                <a:cubicBezTo>
                  <a:pt x="179103" y="128493"/>
                  <a:pt x="172318" y="112007"/>
                  <a:pt x="161158" y="99524"/>
                </a:cubicBezTo>
                <a:cubicBezTo>
                  <a:pt x="165127" y="98337"/>
                  <a:pt x="169333" y="97692"/>
                  <a:pt x="173675" y="97692"/>
                </a:cubicBezTo>
                <a:cubicBezTo>
                  <a:pt x="197657" y="97692"/>
                  <a:pt x="217094" y="117129"/>
                  <a:pt x="217094" y="141111"/>
                </a:cubicBezTo>
                <a:lnTo>
                  <a:pt x="217094" y="151966"/>
                </a:lnTo>
                <a:cubicBezTo>
                  <a:pt x="217094" y="157970"/>
                  <a:pt x="212243" y="162821"/>
                  <a:pt x="206239" y="162821"/>
                </a:cubicBezTo>
                <a:lnTo>
                  <a:pt x="176830" y="162821"/>
                </a:lnTo>
                <a:close/>
                <a:moveTo>
                  <a:pt x="160107" y="54274"/>
                </a:moveTo>
                <a:cubicBezTo>
                  <a:pt x="160107" y="40794"/>
                  <a:pt x="171050" y="29850"/>
                  <a:pt x="184530" y="29850"/>
                </a:cubicBezTo>
                <a:cubicBezTo>
                  <a:pt x="198009" y="29850"/>
                  <a:pt x="208953" y="40794"/>
                  <a:pt x="208953" y="54274"/>
                </a:cubicBezTo>
                <a:cubicBezTo>
                  <a:pt x="208953" y="67753"/>
                  <a:pt x="198009" y="78697"/>
                  <a:pt x="184530" y="78697"/>
                </a:cubicBezTo>
                <a:cubicBezTo>
                  <a:pt x="171050" y="78697"/>
                  <a:pt x="160107" y="67753"/>
                  <a:pt x="160107" y="54274"/>
                </a:cubicBezTo>
                <a:close/>
                <a:moveTo>
                  <a:pt x="54274" y="146538"/>
                </a:moveTo>
                <a:cubicBezTo>
                  <a:pt x="54274" y="116552"/>
                  <a:pt x="78561" y="92265"/>
                  <a:pt x="108547" y="92265"/>
                </a:cubicBezTo>
                <a:cubicBezTo>
                  <a:pt x="138533" y="92265"/>
                  <a:pt x="162821" y="116552"/>
                  <a:pt x="162821" y="146538"/>
                </a:cubicBezTo>
                <a:lnTo>
                  <a:pt x="162821" y="151966"/>
                </a:lnTo>
                <a:cubicBezTo>
                  <a:pt x="162821" y="157970"/>
                  <a:pt x="157970" y="162821"/>
                  <a:pt x="151966" y="162821"/>
                </a:cubicBezTo>
                <a:lnTo>
                  <a:pt x="65128" y="162821"/>
                </a:lnTo>
                <a:cubicBezTo>
                  <a:pt x="59124" y="162821"/>
                  <a:pt x="54274" y="157970"/>
                  <a:pt x="54274" y="151966"/>
                </a:cubicBezTo>
                <a:lnTo>
                  <a:pt x="54274" y="146538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4" name="Text 21"/>
          <p:cNvSpPr/>
          <p:nvPr/>
        </p:nvSpPr>
        <p:spPr>
          <a:xfrm>
            <a:off x="9899054" y="3522026"/>
            <a:ext cx="903111" cy="347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62" b="1" dirty="0">
                <a:solidFill>
                  <a:srgbClr val="F9731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680K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9612490" y="3938847"/>
            <a:ext cx="2153573" cy="4168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Struggle with death admin annually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6973711" y="4619652"/>
            <a:ext cx="2375877" cy="917005"/>
          </a:xfrm>
          <a:custGeom>
            <a:avLst/>
            <a:gdLst/>
            <a:ahLst/>
            <a:cxnLst/>
            <a:rect l="l" t="t" r="r" b="b"/>
            <a:pathLst>
              <a:path w="2375877" h="917005">
                <a:moveTo>
                  <a:pt x="138945" y="0"/>
                </a:moveTo>
                <a:lnTo>
                  <a:pt x="2236932" y="0"/>
                </a:lnTo>
                <a:cubicBezTo>
                  <a:pt x="2313669" y="0"/>
                  <a:pt x="2375877" y="62208"/>
                  <a:pt x="2375877" y="138945"/>
                </a:cubicBezTo>
                <a:lnTo>
                  <a:pt x="2375877" y="778061"/>
                </a:lnTo>
                <a:cubicBezTo>
                  <a:pt x="2375877" y="854798"/>
                  <a:pt x="2313669" y="917005"/>
                  <a:pt x="2236932" y="917005"/>
                </a:cubicBezTo>
                <a:lnTo>
                  <a:pt x="138945" y="917005"/>
                </a:lnTo>
                <a:cubicBezTo>
                  <a:pt x="62259" y="917005"/>
                  <a:pt x="0" y="854746"/>
                  <a:pt x="0" y="778061"/>
                </a:cubicBezTo>
                <a:lnTo>
                  <a:pt x="0" y="138945"/>
                </a:lnTo>
                <a:cubicBezTo>
                  <a:pt x="0" y="62259"/>
                  <a:pt x="62259" y="0"/>
                  <a:pt x="138945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27" name="Shape 24"/>
          <p:cNvSpPr/>
          <p:nvPr/>
        </p:nvSpPr>
        <p:spPr>
          <a:xfrm>
            <a:off x="7141308" y="4852378"/>
            <a:ext cx="173675" cy="173675"/>
          </a:xfrm>
          <a:custGeom>
            <a:avLst/>
            <a:gdLst/>
            <a:ahLst/>
            <a:cxnLst/>
            <a:rect l="l" t="t" r="r" b="b"/>
            <a:pathLst>
              <a:path w="173675" h="173675">
                <a:moveTo>
                  <a:pt x="86838" y="0"/>
                </a:moveTo>
                <a:cubicBezTo>
                  <a:pt x="134765" y="0"/>
                  <a:pt x="173675" y="38911"/>
                  <a:pt x="173675" y="86838"/>
                </a:cubicBezTo>
                <a:cubicBezTo>
                  <a:pt x="173675" y="134765"/>
                  <a:pt x="134765" y="173675"/>
                  <a:pt x="86838" y="173675"/>
                </a:cubicBezTo>
                <a:cubicBezTo>
                  <a:pt x="38911" y="173675"/>
                  <a:pt x="0" y="134765"/>
                  <a:pt x="0" y="86838"/>
                </a:cubicBezTo>
                <a:cubicBezTo>
                  <a:pt x="0" y="38911"/>
                  <a:pt x="38911" y="0"/>
                  <a:pt x="86838" y="0"/>
                </a:cubicBezTo>
                <a:close/>
                <a:moveTo>
                  <a:pt x="78697" y="40705"/>
                </a:moveTo>
                <a:lnTo>
                  <a:pt x="78697" y="86838"/>
                </a:lnTo>
                <a:cubicBezTo>
                  <a:pt x="78697" y="89551"/>
                  <a:pt x="80053" y="92095"/>
                  <a:pt x="82326" y="93622"/>
                </a:cubicBezTo>
                <a:lnTo>
                  <a:pt x="114890" y="115331"/>
                </a:lnTo>
                <a:cubicBezTo>
                  <a:pt x="118622" y="117841"/>
                  <a:pt x="123676" y="116824"/>
                  <a:pt x="126186" y="113058"/>
                </a:cubicBezTo>
                <a:cubicBezTo>
                  <a:pt x="128696" y="109293"/>
                  <a:pt x="127678" y="104273"/>
                  <a:pt x="123913" y="101763"/>
                </a:cubicBezTo>
                <a:lnTo>
                  <a:pt x="94979" y="82496"/>
                </a:lnTo>
                <a:lnTo>
                  <a:pt x="94979" y="40705"/>
                </a:lnTo>
                <a:cubicBezTo>
                  <a:pt x="94979" y="36194"/>
                  <a:pt x="91349" y="32564"/>
                  <a:pt x="86838" y="32564"/>
                </a:cubicBezTo>
                <a:cubicBezTo>
                  <a:pt x="82326" y="32564"/>
                  <a:pt x="78697" y="36194"/>
                  <a:pt x="78697" y="40705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8" name="Text 25"/>
          <p:cNvSpPr/>
          <p:nvPr/>
        </p:nvSpPr>
        <p:spPr>
          <a:xfrm>
            <a:off x="7406162" y="4765540"/>
            <a:ext cx="1059419" cy="347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62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 mo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7119598" y="5182361"/>
            <a:ext cx="2153573" cy="208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Average probate time</a:t>
            </a:r>
            <a:endParaRPr lang="en-US" sz="1600" dirty="0"/>
          </a:p>
        </p:txBody>
      </p:sp>
      <p:sp>
        <p:nvSpPr>
          <p:cNvPr id="30" name="Shape 27"/>
          <p:cNvSpPr/>
          <p:nvPr/>
        </p:nvSpPr>
        <p:spPr>
          <a:xfrm>
            <a:off x="9466601" y="4619652"/>
            <a:ext cx="2375877" cy="917005"/>
          </a:xfrm>
          <a:custGeom>
            <a:avLst/>
            <a:gdLst/>
            <a:ahLst/>
            <a:cxnLst/>
            <a:rect l="l" t="t" r="r" b="b"/>
            <a:pathLst>
              <a:path w="2375877" h="917005">
                <a:moveTo>
                  <a:pt x="138945" y="0"/>
                </a:moveTo>
                <a:lnTo>
                  <a:pt x="2236932" y="0"/>
                </a:lnTo>
                <a:cubicBezTo>
                  <a:pt x="2313669" y="0"/>
                  <a:pt x="2375877" y="62208"/>
                  <a:pt x="2375877" y="138945"/>
                </a:cubicBezTo>
                <a:lnTo>
                  <a:pt x="2375877" y="778061"/>
                </a:lnTo>
                <a:cubicBezTo>
                  <a:pt x="2375877" y="854798"/>
                  <a:pt x="2313669" y="917005"/>
                  <a:pt x="2236932" y="917005"/>
                </a:cubicBezTo>
                <a:lnTo>
                  <a:pt x="138945" y="917005"/>
                </a:lnTo>
                <a:cubicBezTo>
                  <a:pt x="62259" y="917005"/>
                  <a:pt x="0" y="854746"/>
                  <a:pt x="0" y="778061"/>
                </a:cubicBezTo>
                <a:lnTo>
                  <a:pt x="0" y="138945"/>
                </a:lnTo>
                <a:cubicBezTo>
                  <a:pt x="0" y="62259"/>
                  <a:pt x="62259" y="0"/>
                  <a:pt x="138945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EE2E2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31" name="Shape 28"/>
          <p:cNvSpPr/>
          <p:nvPr/>
        </p:nvSpPr>
        <p:spPr>
          <a:xfrm>
            <a:off x="9634199" y="4852378"/>
            <a:ext cx="173675" cy="173675"/>
          </a:xfrm>
          <a:custGeom>
            <a:avLst/>
            <a:gdLst/>
            <a:ahLst/>
            <a:cxnLst/>
            <a:rect l="l" t="t" r="r" b="b"/>
            <a:pathLst>
              <a:path w="173675" h="173675">
                <a:moveTo>
                  <a:pt x="16282" y="21709"/>
                </a:moveTo>
                <a:cubicBezTo>
                  <a:pt x="7293" y="21709"/>
                  <a:pt x="0" y="29002"/>
                  <a:pt x="0" y="37991"/>
                </a:cubicBezTo>
                <a:cubicBezTo>
                  <a:pt x="0" y="43114"/>
                  <a:pt x="2408" y="47930"/>
                  <a:pt x="6513" y="51017"/>
                </a:cubicBezTo>
                <a:lnTo>
                  <a:pt x="77068" y="103934"/>
                </a:lnTo>
                <a:cubicBezTo>
                  <a:pt x="82869" y="108276"/>
                  <a:pt x="90806" y="108276"/>
                  <a:pt x="96607" y="103934"/>
                </a:cubicBezTo>
                <a:lnTo>
                  <a:pt x="167162" y="51017"/>
                </a:lnTo>
                <a:cubicBezTo>
                  <a:pt x="171267" y="47930"/>
                  <a:pt x="173675" y="43114"/>
                  <a:pt x="173675" y="37991"/>
                </a:cubicBezTo>
                <a:cubicBezTo>
                  <a:pt x="173675" y="29002"/>
                  <a:pt x="166382" y="21709"/>
                  <a:pt x="157393" y="21709"/>
                </a:cubicBezTo>
                <a:lnTo>
                  <a:pt x="16282" y="21709"/>
                </a:lnTo>
                <a:close/>
                <a:moveTo>
                  <a:pt x="0" y="66485"/>
                </a:moveTo>
                <a:lnTo>
                  <a:pt x="0" y="130256"/>
                </a:lnTo>
                <a:cubicBezTo>
                  <a:pt x="0" y="142231"/>
                  <a:pt x="9735" y="151966"/>
                  <a:pt x="21709" y="151966"/>
                </a:cubicBezTo>
                <a:lnTo>
                  <a:pt x="151966" y="151966"/>
                </a:lnTo>
                <a:cubicBezTo>
                  <a:pt x="163940" y="151966"/>
                  <a:pt x="173675" y="142231"/>
                  <a:pt x="173675" y="130256"/>
                </a:cubicBezTo>
                <a:lnTo>
                  <a:pt x="173675" y="66485"/>
                </a:lnTo>
                <a:lnTo>
                  <a:pt x="106376" y="116959"/>
                </a:lnTo>
                <a:cubicBezTo>
                  <a:pt x="94809" y="125643"/>
                  <a:pt x="78866" y="125643"/>
                  <a:pt x="67299" y="116959"/>
                </a:cubicBezTo>
                <a:lnTo>
                  <a:pt x="0" y="66485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2" name="Text 29"/>
          <p:cNvSpPr/>
          <p:nvPr/>
        </p:nvSpPr>
        <p:spPr>
          <a:xfrm>
            <a:off x="9899054" y="4765540"/>
            <a:ext cx="851009" cy="347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62" b="1" dirty="0">
                <a:solidFill>
                  <a:srgbClr val="EF444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1.2M</a:t>
            </a:r>
            <a:endParaRPr lang="en-US" sz="1600" dirty="0"/>
          </a:p>
        </p:txBody>
      </p:sp>
      <p:sp>
        <p:nvSpPr>
          <p:cNvPr id="33" name="Text 30"/>
          <p:cNvSpPr/>
          <p:nvPr/>
        </p:nvSpPr>
        <p:spPr>
          <a:xfrm>
            <a:off x="9612490" y="5182361"/>
            <a:ext cx="2153573" cy="208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Receive post for dead yearly</a:t>
            </a:r>
            <a:endParaRPr lang="en-US" sz="1600" dirty="0"/>
          </a:p>
        </p:txBody>
      </p:sp>
      <p:sp>
        <p:nvSpPr>
          <p:cNvPr id="34" name="Shape 31"/>
          <p:cNvSpPr/>
          <p:nvPr/>
        </p:nvSpPr>
        <p:spPr>
          <a:xfrm>
            <a:off x="6984132" y="5682544"/>
            <a:ext cx="4862906" cy="1007316"/>
          </a:xfrm>
          <a:custGeom>
            <a:avLst/>
            <a:gdLst/>
            <a:ahLst/>
            <a:cxnLst/>
            <a:rect l="l" t="t" r="r" b="b"/>
            <a:pathLst>
              <a:path w="4862906" h="1007316">
                <a:moveTo>
                  <a:pt x="0" y="0"/>
                </a:moveTo>
                <a:lnTo>
                  <a:pt x="4758699" y="0"/>
                </a:lnTo>
                <a:cubicBezTo>
                  <a:pt x="4816251" y="0"/>
                  <a:pt x="4862906" y="46655"/>
                  <a:pt x="4862906" y="104207"/>
                </a:cubicBezTo>
                <a:lnTo>
                  <a:pt x="4862906" y="903109"/>
                </a:lnTo>
                <a:cubicBezTo>
                  <a:pt x="4862906" y="960661"/>
                  <a:pt x="4816251" y="1007316"/>
                  <a:pt x="4758699" y="1007316"/>
                </a:cubicBezTo>
                <a:lnTo>
                  <a:pt x="0" y="1007316"/>
                </a:lnTo>
                <a:lnTo>
                  <a:pt x="0" y="0"/>
                </a:ln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5" name="Shape 32"/>
          <p:cNvSpPr/>
          <p:nvPr/>
        </p:nvSpPr>
        <p:spPr>
          <a:xfrm>
            <a:off x="6984132" y="5682544"/>
            <a:ext cx="34735" cy="1007316"/>
          </a:xfrm>
          <a:custGeom>
            <a:avLst/>
            <a:gdLst/>
            <a:ahLst/>
            <a:cxnLst/>
            <a:rect l="l" t="t" r="r" b="b"/>
            <a:pathLst>
              <a:path w="34735" h="1007316">
                <a:moveTo>
                  <a:pt x="0" y="0"/>
                </a:moveTo>
                <a:lnTo>
                  <a:pt x="34735" y="0"/>
                </a:lnTo>
                <a:lnTo>
                  <a:pt x="34735" y="1007316"/>
                </a:lnTo>
                <a:lnTo>
                  <a:pt x="0" y="1007316"/>
                </a:lnTo>
                <a:lnTo>
                  <a:pt x="0" y="0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6" name="Shape 33"/>
          <p:cNvSpPr/>
          <p:nvPr/>
        </p:nvSpPr>
        <p:spPr>
          <a:xfrm>
            <a:off x="7171918" y="5870114"/>
            <a:ext cx="136769" cy="156308"/>
          </a:xfrm>
          <a:custGeom>
            <a:avLst/>
            <a:gdLst/>
            <a:ahLst/>
            <a:cxnLst/>
            <a:rect l="l" t="t" r="r" b="b"/>
            <a:pathLst>
              <a:path w="136769" h="156308">
                <a:moveTo>
                  <a:pt x="0" y="65942"/>
                </a:moveTo>
                <a:cubicBezTo>
                  <a:pt x="0" y="45702"/>
                  <a:pt x="16394" y="29308"/>
                  <a:pt x="36635" y="29308"/>
                </a:cubicBezTo>
                <a:lnTo>
                  <a:pt x="39077" y="29308"/>
                </a:lnTo>
                <a:cubicBezTo>
                  <a:pt x="44481" y="29308"/>
                  <a:pt x="48846" y="33673"/>
                  <a:pt x="48846" y="39077"/>
                </a:cubicBezTo>
                <a:cubicBezTo>
                  <a:pt x="48846" y="44481"/>
                  <a:pt x="44481" y="48846"/>
                  <a:pt x="39077" y="48846"/>
                </a:cubicBezTo>
                <a:lnTo>
                  <a:pt x="36635" y="48846"/>
                </a:lnTo>
                <a:cubicBezTo>
                  <a:pt x="27201" y="48846"/>
                  <a:pt x="19538" y="56509"/>
                  <a:pt x="19538" y="65942"/>
                </a:cubicBezTo>
                <a:lnTo>
                  <a:pt x="19538" y="68385"/>
                </a:lnTo>
                <a:lnTo>
                  <a:pt x="39077" y="68385"/>
                </a:lnTo>
                <a:cubicBezTo>
                  <a:pt x="49854" y="68385"/>
                  <a:pt x="58615" y="77146"/>
                  <a:pt x="58615" y="87923"/>
                </a:cubicBezTo>
                <a:lnTo>
                  <a:pt x="58615" y="107462"/>
                </a:lnTo>
                <a:cubicBezTo>
                  <a:pt x="58615" y="118238"/>
                  <a:pt x="49854" y="127000"/>
                  <a:pt x="39077" y="127000"/>
                </a:cubicBezTo>
                <a:lnTo>
                  <a:pt x="19538" y="127000"/>
                </a:lnTo>
                <a:cubicBezTo>
                  <a:pt x="8762" y="127000"/>
                  <a:pt x="0" y="118238"/>
                  <a:pt x="0" y="107462"/>
                </a:cubicBezTo>
                <a:lnTo>
                  <a:pt x="0" y="65942"/>
                </a:lnTo>
                <a:close/>
                <a:moveTo>
                  <a:pt x="78154" y="65942"/>
                </a:moveTo>
                <a:cubicBezTo>
                  <a:pt x="78154" y="45702"/>
                  <a:pt x="94548" y="29308"/>
                  <a:pt x="114788" y="29308"/>
                </a:cubicBezTo>
                <a:lnTo>
                  <a:pt x="117231" y="29308"/>
                </a:lnTo>
                <a:cubicBezTo>
                  <a:pt x="122634" y="29308"/>
                  <a:pt x="127000" y="33673"/>
                  <a:pt x="127000" y="39077"/>
                </a:cubicBezTo>
                <a:cubicBezTo>
                  <a:pt x="127000" y="44481"/>
                  <a:pt x="122634" y="48846"/>
                  <a:pt x="117231" y="48846"/>
                </a:cubicBezTo>
                <a:lnTo>
                  <a:pt x="114788" y="48846"/>
                </a:lnTo>
                <a:cubicBezTo>
                  <a:pt x="105355" y="48846"/>
                  <a:pt x="97692" y="56509"/>
                  <a:pt x="97692" y="65942"/>
                </a:cubicBezTo>
                <a:lnTo>
                  <a:pt x="97692" y="68385"/>
                </a:lnTo>
                <a:lnTo>
                  <a:pt x="117231" y="68385"/>
                </a:lnTo>
                <a:cubicBezTo>
                  <a:pt x="128007" y="68385"/>
                  <a:pt x="136769" y="77146"/>
                  <a:pt x="136769" y="87923"/>
                </a:cubicBezTo>
                <a:lnTo>
                  <a:pt x="136769" y="107462"/>
                </a:lnTo>
                <a:cubicBezTo>
                  <a:pt x="136769" y="118238"/>
                  <a:pt x="128007" y="127000"/>
                  <a:pt x="117231" y="127000"/>
                </a:cubicBezTo>
                <a:lnTo>
                  <a:pt x="97692" y="127000"/>
                </a:lnTo>
                <a:cubicBezTo>
                  <a:pt x="86916" y="127000"/>
                  <a:pt x="78154" y="118238"/>
                  <a:pt x="78154" y="107462"/>
                </a:cubicBezTo>
                <a:lnTo>
                  <a:pt x="78154" y="65942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7" name="Text 34"/>
          <p:cNvSpPr/>
          <p:nvPr/>
        </p:nvSpPr>
        <p:spPr>
          <a:xfrm>
            <a:off x="7387667" y="5821484"/>
            <a:ext cx="4398585" cy="4862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3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frustration of being on hold can be absolutely agonizing... I just wanted it all to be done.</a:t>
            </a:r>
            <a:endParaRPr lang="en-US" sz="1600" dirty="0"/>
          </a:p>
        </p:txBody>
      </p:sp>
      <p:sp>
        <p:nvSpPr>
          <p:cNvPr id="38" name="Text 35"/>
          <p:cNvSpPr/>
          <p:nvPr/>
        </p:nvSpPr>
        <p:spPr>
          <a:xfrm>
            <a:off x="7070969" y="6342510"/>
            <a:ext cx="4637128" cy="208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09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 Marie Curie Research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1674813" cy="349250"/>
          </a:xfrm>
          <a:custGeom>
            <a:avLst/>
            <a:gdLst/>
            <a:ahLst/>
            <a:cxnLst/>
            <a:rect l="l" t="t" r="r" b="b"/>
            <a:pathLst>
              <a:path w="1674813" h="349250">
                <a:moveTo>
                  <a:pt x="174625" y="0"/>
                </a:moveTo>
                <a:lnTo>
                  <a:pt x="1500188" y="0"/>
                </a:lnTo>
                <a:cubicBezTo>
                  <a:pt x="1596566" y="0"/>
                  <a:pt x="1674813" y="78247"/>
                  <a:pt x="1674813" y="174625"/>
                </a:cubicBezTo>
                <a:lnTo>
                  <a:pt x="1674813" y="174625"/>
                </a:lnTo>
                <a:cubicBezTo>
                  <a:pt x="1674813" y="271003"/>
                  <a:pt x="1596566" y="349250"/>
                  <a:pt x="1500188" y="349250"/>
                </a:cubicBezTo>
                <a:lnTo>
                  <a:pt x="174625" y="349250"/>
                </a:lnTo>
                <a:cubicBezTo>
                  <a:pt x="78247" y="349250"/>
                  <a:pt x="0" y="271003"/>
                  <a:pt x="0" y="174625"/>
                </a:cubicBezTo>
                <a:lnTo>
                  <a:pt x="0" y="174625"/>
                </a:lnTo>
                <a:cubicBezTo>
                  <a:pt x="0" y="78247"/>
                  <a:pt x="78247" y="0"/>
                  <a:pt x="174625" y="0"/>
                </a:cubicBezTo>
                <a:close/>
              </a:path>
            </a:pathLst>
          </a:custGeom>
          <a:solidFill>
            <a:srgbClr val="FEE2E2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" name="Shape 1"/>
          <p:cNvSpPr/>
          <p:nvPr/>
        </p:nvSpPr>
        <p:spPr>
          <a:xfrm>
            <a:off x="476250" y="460375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750" y="0"/>
                </a:moveTo>
                <a:lnTo>
                  <a:pt x="31750" y="0"/>
                </a:lnTo>
                <a:cubicBezTo>
                  <a:pt x="49273" y="0"/>
                  <a:pt x="63500" y="14227"/>
                  <a:pt x="63500" y="31750"/>
                </a:cubicBezTo>
                <a:lnTo>
                  <a:pt x="63500" y="31750"/>
                </a:lnTo>
                <a:cubicBezTo>
                  <a:pt x="63500" y="49273"/>
                  <a:pt x="49273" y="63500"/>
                  <a:pt x="31750" y="63500"/>
                </a:cubicBezTo>
                <a:lnTo>
                  <a:pt x="31750" y="63500"/>
                </a:lnTo>
                <a:cubicBezTo>
                  <a:pt x="14227" y="63500"/>
                  <a:pt x="0" y="49273"/>
                  <a:pt x="0" y="31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" name="Text 2"/>
          <p:cNvSpPr/>
          <p:nvPr/>
        </p:nvSpPr>
        <p:spPr>
          <a:xfrm>
            <a:off x="603250" y="381000"/>
            <a:ext cx="13017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F444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Core Problem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17500" y="762000"/>
            <a:ext cx="118427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MFA DEADLOCK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17500" y="1397000"/>
            <a:ext cx="1016000" cy="31750"/>
          </a:xfrm>
          <a:custGeom>
            <a:avLst/>
            <a:gdLst/>
            <a:ahLst/>
            <a:cxnLst/>
            <a:rect l="l" t="t" r="r" b="b"/>
            <a:pathLst>
              <a:path w="1016000" h="31750">
                <a:moveTo>
                  <a:pt x="0" y="0"/>
                </a:moveTo>
                <a:lnTo>
                  <a:pt x="1016000" y="0"/>
                </a:lnTo>
                <a:lnTo>
                  <a:pt x="1016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5"/>
          <p:cNvSpPr/>
          <p:nvPr/>
        </p:nvSpPr>
        <p:spPr>
          <a:xfrm>
            <a:off x="317500" y="1492250"/>
            <a:ext cx="11652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Traditional wills transfer legal ownership—but not technical access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23850" y="1943001"/>
            <a:ext cx="5672137" cy="3679825"/>
          </a:xfrm>
          <a:custGeom>
            <a:avLst/>
            <a:gdLst/>
            <a:ahLst/>
            <a:cxnLst/>
            <a:rect l="l" t="t" r="r" b="b"/>
            <a:pathLst>
              <a:path w="5672137" h="3679825">
                <a:moveTo>
                  <a:pt x="190505" y="0"/>
                </a:moveTo>
                <a:lnTo>
                  <a:pt x="5481633" y="0"/>
                </a:lnTo>
                <a:cubicBezTo>
                  <a:pt x="5586846" y="0"/>
                  <a:pt x="5672138" y="85292"/>
                  <a:pt x="5672138" y="190505"/>
                </a:cubicBezTo>
                <a:lnTo>
                  <a:pt x="5672137" y="3489320"/>
                </a:lnTo>
                <a:cubicBezTo>
                  <a:pt x="5672138" y="3594533"/>
                  <a:pt x="5586846" y="3679825"/>
                  <a:pt x="5481633" y="3679825"/>
                </a:cubicBezTo>
                <a:lnTo>
                  <a:pt x="190505" y="3679825"/>
                </a:lnTo>
                <a:cubicBezTo>
                  <a:pt x="85292" y="3679825"/>
                  <a:pt x="0" y="3594533"/>
                  <a:pt x="0" y="3489320"/>
                </a:cubicBezTo>
                <a:lnTo>
                  <a:pt x="0" y="190505"/>
                </a:lnTo>
                <a:cubicBezTo>
                  <a:pt x="0" y="85362"/>
                  <a:pt x="85362" y="0"/>
                  <a:pt x="190505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9" name="Text 7"/>
          <p:cNvSpPr/>
          <p:nvPr/>
        </p:nvSpPr>
        <p:spPr>
          <a:xfrm>
            <a:off x="520700" y="2139852"/>
            <a:ext cx="53975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75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2026 SCENARIO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20700" y="2552602"/>
            <a:ext cx="5357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 father passes away. The heir has: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20700" y="2901852"/>
            <a:ext cx="5278438" cy="666750"/>
          </a:xfrm>
          <a:custGeom>
            <a:avLst/>
            <a:gdLst/>
            <a:ahLst/>
            <a:cxnLst/>
            <a:rect l="l" t="t" r="r" b="b"/>
            <a:pathLst>
              <a:path w="5278438" h="666750">
                <a:moveTo>
                  <a:pt x="95252" y="0"/>
                </a:moveTo>
                <a:lnTo>
                  <a:pt x="5183186" y="0"/>
                </a:lnTo>
                <a:cubicBezTo>
                  <a:pt x="5235792" y="0"/>
                  <a:pt x="5278438" y="42646"/>
                  <a:pt x="5278438" y="95252"/>
                </a:cubicBezTo>
                <a:lnTo>
                  <a:pt x="5278438" y="571498"/>
                </a:lnTo>
                <a:cubicBezTo>
                  <a:pt x="5278438" y="624104"/>
                  <a:pt x="5235792" y="666750"/>
                  <a:pt x="5183186" y="666750"/>
                </a:cubicBezTo>
                <a:lnTo>
                  <a:pt x="95252" y="666750"/>
                </a:lnTo>
                <a:cubicBezTo>
                  <a:pt x="42681" y="666750"/>
                  <a:pt x="0" y="624069"/>
                  <a:pt x="0" y="57149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2" name="Shape 10"/>
          <p:cNvSpPr/>
          <p:nvPr/>
        </p:nvSpPr>
        <p:spPr>
          <a:xfrm>
            <a:off x="709216" y="3116164"/>
            <a:ext cx="178594" cy="238125"/>
          </a:xfrm>
          <a:custGeom>
            <a:avLst/>
            <a:gdLst/>
            <a:ahLst/>
            <a:cxnLst/>
            <a:rect l="l" t="t" r="r" b="b"/>
            <a:pathLst>
              <a:path w="178594" h="238125">
                <a:moveTo>
                  <a:pt x="0" y="29766"/>
                </a:moveTo>
                <a:cubicBezTo>
                  <a:pt x="0" y="13348"/>
                  <a:pt x="13348" y="0"/>
                  <a:pt x="29766" y="0"/>
                </a:cubicBezTo>
                <a:lnTo>
                  <a:pt x="99296" y="0"/>
                </a:lnTo>
                <a:cubicBezTo>
                  <a:pt x="107203" y="0"/>
                  <a:pt x="114784" y="3116"/>
                  <a:pt x="120365" y="8697"/>
                </a:cubicBezTo>
                <a:lnTo>
                  <a:pt x="169897" y="58276"/>
                </a:lnTo>
                <a:cubicBezTo>
                  <a:pt x="175478" y="63857"/>
                  <a:pt x="178594" y="71438"/>
                  <a:pt x="178594" y="79344"/>
                </a:cubicBezTo>
                <a:lnTo>
                  <a:pt x="178594" y="208359"/>
                </a:lnTo>
                <a:cubicBezTo>
                  <a:pt x="178594" y="224777"/>
                  <a:pt x="165246" y="238125"/>
                  <a:pt x="148828" y="238125"/>
                </a:cubicBezTo>
                <a:lnTo>
                  <a:pt x="29766" y="238125"/>
                </a:lnTo>
                <a:cubicBezTo>
                  <a:pt x="13348" y="238125"/>
                  <a:pt x="0" y="224777"/>
                  <a:pt x="0" y="208359"/>
                </a:cubicBezTo>
                <a:lnTo>
                  <a:pt x="0" y="29766"/>
                </a:lnTo>
                <a:close/>
                <a:moveTo>
                  <a:pt x="96738" y="27208"/>
                </a:moveTo>
                <a:lnTo>
                  <a:pt x="96738" y="70693"/>
                </a:lnTo>
                <a:cubicBezTo>
                  <a:pt x="96738" y="76879"/>
                  <a:pt x="101715" y="81855"/>
                  <a:pt x="107900" y="81855"/>
                </a:cubicBezTo>
                <a:lnTo>
                  <a:pt x="151386" y="81855"/>
                </a:lnTo>
                <a:lnTo>
                  <a:pt x="96738" y="27208"/>
                </a:lnTo>
                <a:close/>
                <a:moveTo>
                  <a:pt x="55811" y="119062"/>
                </a:moveTo>
                <a:cubicBezTo>
                  <a:pt x="49625" y="119062"/>
                  <a:pt x="44648" y="124039"/>
                  <a:pt x="44648" y="130225"/>
                </a:cubicBezTo>
                <a:cubicBezTo>
                  <a:pt x="44648" y="136410"/>
                  <a:pt x="49625" y="141387"/>
                  <a:pt x="55811" y="141387"/>
                </a:cubicBezTo>
                <a:lnTo>
                  <a:pt x="122783" y="141387"/>
                </a:lnTo>
                <a:cubicBezTo>
                  <a:pt x="128969" y="141387"/>
                  <a:pt x="133945" y="136410"/>
                  <a:pt x="133945" y="130225"/>
                </a:cubicBezTo>
                <a:cubicBezTo>
                  <a:pt x="133945" y="124039"/>
                  <a:pt x="128969" y="119062"/>
                  <a:pt x="122783" y="119062"/>
                </a:cubicBezTo>
                <a:lnTo>
                  <a:pt x="55811" y="119062"/>
                </a:lnTo>
                <a:close/>
                <a:moveTo>
                  <a:pt x="55811" y="163711"/>
                </a:moveTo>
                <a:cubicBezTo>
                  <a:pt x="49625" y="163711"/>
                  <a:pt x="44648" y="168687"/>
                  <a:pt x="44648" y="174873"/>
                </a:cubicBezTo>
                <a:cubicBezTo>
                  <a:pt x="44648" y="181059"/>
                  <a:pt x="49625" y="186035"/>
                  <a:pt x="55811" y="186035"/>
                </a:cubicBezTo>
                <a:lnTo>
                  <a:pt x="122783" y="186035"/>
                </a:lnTo>
                <a:cubicBezTo>
                  <a:pt x="128969" y="186035"/>
                  <a:pt x="133945" y="181059"/>
                  <a:pt x="133945" y="174873"/>
                </a:cubicBezTo>
                <a:cubicBezTo>
                  <a:pt x="133945" y="168687"/>
                  <a:pt x="128969" y="163711"/>
                  <a:pt x="122783" y="163711"/>
                </a:cubicBezTo>
                <a:lnTo>
                  <a:pt x="55811" y="163711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3" name="Text 11"/>
          <p:cNvSpPr/>
          <p:nvPr/>
        </p:nvSpPr>
        <p:spPr>
          <a:xfrm>
            <a:off x="1072356" y="3028852"/>
            <a:ext cx="2095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Legal Will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072356" y="3251102"/>
            <a:ext cx="2079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Properly documented and notarized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20700" y="3663852"/>
            <a:ext cx="5278438" cy="666750"/>
          </a:xfrm>
          <a:custGeom>
            <a:avLst/>
            <a:gdLst/>
            <a:ahLst/>
            <a:cxnLst/>
            <a:rect l="l" t="t" r="r" b="b"/>
            <a:pathLst>
              <a:path w="5278438" h="666750">
                <a:moveTo>
                  <a:pt x="95252" y="0"/>
                </a:moveTo>
                <a:lnTo>
                  <a:pt x="5183186" y="0"/>
                </a:lnTo>
                <a:cubicBezTo>
                  <a:pt x="5235792" y="0"/>
                  <a:pt x="5278438" y="42646"/>
                  <a:pt x="5278438" y="95252"/>
                </a:cubicBezTo>
                <a:lnTo>
                  <a:pt x="5278438" y="571498"/>
                </a:lnTo>
                <a:cubicBezTo>
                  <a:pt x="5278438" y="624104"/>
                  <a:pt x="5235792" y="666750"/>
                  <a:pt x="5183186" y="666750"/>
                </a:cubicBezTo>
                <a:lnTo>
                  <a:pt x="95252" y="666750"/>
                </a:lnTo>
                <a:cubicBezTo>
                  <a:pt x="42681" y="666750"/>
                  <a:pt x="0" y="624069"/>
                  <a:pt x="0" y="57149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6" name="Shape 14"/>
          <p:cNvSpPr/>
          <p:nvPr/>
        </p:nvSpPr>
        <p:spPr>
          <a:xfrm>
            <a:off x="664567" y="3878164"/>
            <a:ext cx="267891" cy="238125"/>
          </a:xfrm>
          <a:custGeom>
            <a:avLst/>
            <a:gdLst/>
            <a:ahLst/>
            <a:cxnLst/>
            <a:rect l="l" t="t" r="r" b="b"/>
            <a:pathLst>
              <a:path w="267891" h="238125">
                <a:moveTo>
                  <a:pt x="111249" y="-3721"/>
                </a:moveTo>
                <a:cubicBezTo>
                  <a:pt x="108412" y="-6604"/>
                  <a:pt x="104273" y="-7767"/>
                  <a:pt x="100366" y="-6697"/>
                </a:cubicBezTo>
                <a:cubicBezTo>
                  <a:pt x="96459" y="-5628"/>
                  <a:pt x="93436" y="-2604"/>
                  <a:pt x="92459" y="1302"/>
                </a:cubicBezTo>
                <a:lnTo>
                  <a:pt x="85344" y="29301"/>
                </a:lnTo>
                <a:cubicBezTo>
                  <a:pt x="84832" y="31347"/>
                  <a:pt x="82739" y="32556"/>
                  <a:pt x="80739" y="31952"/>
                </a:cubicBezTo>
                <a:lnTo>
                  <a:pt x="52927" y="24138"/>
                </a:lnTo>
                <a:cubicBezTo>
                  <a:pt x="49020" y="23022"/>
                  <a:pt x="44834" y="24138"/>
                  <a:pt x="41997" y="26975"/>
                </a:cubicBezTo>
                <a:cubicBezTo>
                  <a:pt x="39160" y="29812"/>
                  <a:pt x="38044" y="33998"/>
                  <a:pt x="39160" y="37905"/>
                </a:cubicBezTo>
                <a:lnTo>
                  <a:pt x="47020" y="65717"/>
                </a:lnTo>
                <a:cubicBezTo>
                  <a:pt x="47578" y="67717"/>
                  <a:pt x="46369" y="69810"/>
                  <a:pt x="44369" y="70321"/>
                </a:cubicBezTo>
                <a:lnTo>
                  <a:pt x="16325" y="77437"/>
                </a:lnTo>
                <a:cubicBezTo>
                  <a:pt x="12418" y="78414"/>
                  <a:pt x="9348" y="81483"/>
                  <a:pt x="8279" y="85390"/>
                </a:cubicBezTo>
                <a:cubicBezTo>
                  <a:pt x="7209" y="89297"/>
                  <a:pt x="8372" y="93436"/>
                  <a:pt x="11255" y="96273"/>
                </a:cubicBezTo>
                <a:lnTo>
                  <a:pt x="31952" y="116411"/>
                </a:lnTo>
                <a:cubicBezTo>
                  <a:pt x="33440" y="117853"/>
                  <a:pt x="33440" y="120272"/>
                  <a:pt x="31952" y="121760"/>
                </a:cubicBezTo>
                <a:lnTo>
                  <a:pt x="11302" y="141898"/>
                </a:lnTo>
                <a:cubicBezTo>
                  <a:pt x="8418" y="144735"/>
                  <a:pt x="7255" y="148875"/>
                  <a:pt x="8325" y="152781"/>
                </a:cubicBezTo>
                <a:cubicBezTo>
                  <a:pt x="9395" y="156688"/>
                  <a:pt x="12464" y="159711"/>
                  <a:pt x="16371" y="160734"/>
                </a:cubicBezTo>
                <a:lnTo>
                  <a:pt x="44369" y="167850"/>
                </a:lnTo>
                <a:cubicBezTo>
                  <a:pt x="46416" y="168362"/>
                  <a:pt x="47625" y="170455"/>
                  <a:pt x="47020" y="172455"/>
                </a:cubicBezTo>
                <a:lnTo>
                  <a:pt x="39160" y="200220"/>
                </a:lnTo>
                <a:cubicBezTo>
                  <a:pt x="38044" y="204127"/>
                  <a:pt x="39160" y="208313"/>
                  <a:pt x="41997" y="211150"/>
                </a:cubicBezTo>
                <a:cubicBezTo>
                  <a:pt x="44834" y="213987"/>
                  <a:pt x="49020" y="215103"/>
                  <a:pt x="52927" y="213987"/>
                </a:cubicBezTo>
                <a:lnTo>
                  <a:pt x="80739" y="206127"/>
                </a:lnTo>
                <a:cubicBezTo>
                  <a:pt x="82739" y="205569"/>
                  <a:pt x="84832" y="206778"/>
                  <a:pt x="85344" y="208778"/>
                </a:cubicBezTo>
                <a:lnTo>
                  <a:pt x="92459" y="236776"/>
                </a:lnTo>
                <a:cubicBezTo>
                  <a:pt x="93436" y="240683"/>
                  <a:pt x="96506" y="243753"/>
                  <a:pt x="100412" y="244822"/>
                </a:cubicBezTo>
                <a:cubicBezTo>
                  <a:pt x="104319" y="245892"/>
                  <a:pt x="108458" y="244729"/>
                  <a:pt x="111296" y="241846"/>
                </a:cubicBezTo>
                <a:lnTo>
                  <a:pt x="131434" y="221149"/>
                </a:lnTo>
                <a:cubicBezTo>
                  <a:pt x="132876" y="219661"/>
                  <a:pt x="135294" y="219661"/>
                  <a:pt x="136782" y="221149"/>
                </a:cubicBezTo>
                <a:lnTo>
                  <a:pt x="156874" y="241846"/>
                </a:lnTo>
                <a:cubicBezTo>
                  <a:pt x="159711" y="244729"/>
                  <a:pt x="163850" y="245892"/>
                  <a:pt x="167757" y="244822"/>
                </a:cubicBezTo>
                <a:cubicBezTo>
                  <a:pt x="171664" y="243753"/>
                  <a:pt x="174687" y="240683"/>
                  <a:pt x="175710" y="236776"/>
                </a:cubicBezTo>
                <a:lnTo>
                  <a:pt x="182826" y="208824"/>
                </a:lnTo>
                <a:cubicBezTo>
                  <a:pt x="183338" y="206778"/>
                  <a:pt x="185431" y="205569"/>
                  <a:pt x="187430" y="206173"/>
                </a:cubicBezTo>
                <a:lnTo>
                  <a:pt x="215243" y="214033"/>
                </a:lnTo>
                <a:cubicBezTo>
                  <a:pt x="219149" y="215150"/>
                  <a:pt x="223335" y="214033"/>
                  <a:pt x="226172" y="211196"/>
                </a:cubicBezTo>
                <a:cubicBezTo>
                  <a:pt x="229009" y="208359"/>
                  <a:pt x="230125" y="204174"/>
                  <a:pt x="229009" y="200267"/>
                </a:cubicBezTo>
                <a:lnTo>
                  <a:pt x="221149" y="172455"/>
                </a:lnTo>
                <a:cubicBezTo>
                  <a:pt x="220591" y="170455"/>
                  <a:pt x="221800" y="168362"/>
                  <a:pt x="223800" y="167850"/>
                </a:cubicBezTo>
                <a:lnTo>
                  <a:pt x="251799" y="160734"/>
                </a:lnTo>
                <a:cubicBezTo>
                  <a:pt x="255705" y="159758"/>
                  <a:pt x="258775" y="156688"/>
                  <a:pt x="259845" y="152781"/>
                </a:cubicBezTo>
                <a:cubicBezTo>
                  <a:pt x="260914" y="148875"/>
                  <a:pt x="259752" y="144689"/>
                  <a:pt x="256868" y="141898"/>
                </a:cubicBezTo>
                <a:lnTo>
                  <a:pt x="236172" y="121760"/>
                </a:lnTo>
                <a:cubicBezTo>
                  <a:pt x="234683" y="120318"/>
                  <a:pt x="234683" y="117900"/>
                  <a:pt x="236172" y="116411"/>
                </a:cubicBezTo>
                <a:lnTo>
                  <a:pt x="256868" y="96273"/>
                </a:lnTo>
                <a:cubicBezTo>
                  <a:pt x="259752" y="93436"/>
                  <a:pt x="260914" y="89297"/>
                  <a:pt x="259845" y="85390"/>
                </a:cubicBezTo>
                <a:cubicBezTo>
                  <a:pt x="258775" y="81483"/>
                  <a:pt x="255705" y="78460"/>
                  <a:pt x="251799" y="77437"/>
                </a:cubicBezTo>
                <a:lnTo>
                  <a:pt x="223800" y="70321"/>
                </a:lnTo>
                <a:cubicBezTo>
                  <a:pt x="221754" y="69810"/>
                  <a:pt x="220545" y="67717"/>
                  <a:pt x="221149" y="65717"/>
                </a:cubicBezTo>
                <a:lnTo>
                  <a:pt x="229009" y="37905"/>
                </a:lnTo>
                <a:cubicBezTo>
                  <a:pt x="230125" y="33998"/>
                  <a:pt x="229009" y="29812"/>
                  <a:pt x="226172" y="26975"/>
                </a:cubicBezTo>
                <a:cubicBezTo>
                  <a:pt x="223335" y="24138"/>
                  <a:pt x="219149" y="23022"/>
                  <a:pt x="215243" y="24138"/>
                </a:cubicBezTo>
                <a:lnTo>
                  <a:pt x="187430" y="31998"/>
                </a:lnTo>
                <a:cubicBezTo>
                  <a:pt x="185431" y="32556"/>
                  <a:pt x="183338" y="31347"/>
                  <a:pt x="182826" y="29347"/>
                </a:cubicBezTo>
                <a:lnTo>
                  <a:pt x="175710" y="1302"/>
                </a:lnTo>
                <a:cubicBezTo>
                  <a:pt x="174734" y="-2604"/>
                  <a:pt x="171664" y="-5674"/>
                  <a:pt x="167757" y="-6744"/>
                </a:cubicBezTo>
                <a:cubicBezTo>
                  <a:pt x="163850" y="-7813"/>
                  <a:pt x="159711" y="-6651"/>
                  <a:pt x="156874" y="-3767"/>
                </a:cubicBezTo>
                <a:lnTo>
                  <a:pt x="136736" y="16976"/>
                </a:lnTo>
                <a:cubicBezTo>
                  <a:pt x="135294" y="18464"/>
                  <a:pt x="132876" y="18464"/>
                  <a:pt x="131387" y="16976"/>
                </a:cubicBezTo>
                <a:lnTo>
                  <a:pt x="111249" y="-3721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7" name="Text 15"/>
          <p:cNvSpPr/>
          <p:nvPr/>
        </p:nvSpPr>
        <p:spPr>
          <a:xfrm>
            <a:off x="1072356" y="3790852"/>
            <a:ext cx="203993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Death Certificate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072356" y="4013102"/>
            <a:ext cx="2024062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Official government documentation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20700" y="4457602"/>
            <a:ext cx="5357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But </a:t>
            </a:r>
            <a:r>
              <a:rPr lang="en-US" sz="1250" b="1" dirty="0">
                <a:solidFill>
                  <a:srgbClr val="FFFFFF"/>
                </a:solidFill>
                <a:highlight>
                  <a:srgbClr val="EF4444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CANNOT ACCESS: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23875" y="4778277"/>
            <a:ext cx="1689100" cy="641350"/>
          </a:xfrm>
          <a:custGeom>
            <a:avLst/>
            <a:gdLst/>
            <a:ahLst/>
            <a:cxnLst/>
            <a:rect l="l" t="t" r="r" b="b"/>
            <a:pathLst>
              <a:path w="1689100" h="641350">
                <a:moveTo>
                  <a:pt x="95247" y="0"/>
                </a:moveTo>
                <a:lnTo>
                  <a:pt x="1593853" y="0"/>
                </a:lnTo>
                <a:cubicBezTo>
                  <a:pt x="1646457" y="0"/>
                  <a:pt x="1689100" y="42643"/>
                  <a:pt x="1689100" y="95247"/>
                </a:cubicBezTo>
                <a:lnTo>
                  <a:pt x="1689100" y="546103"/>
                </a:lnTo>
                <a:cubicBezTo>
                  <a:pt x="1689100" y="598707"/>
                  <a:pt x="1646457" y="641350"/>
                  <a:pt x="1593853" y="641350"/>
                </a:cubicBezTo>
                <a:lnTo>
                  <a:pt x="95247" y="641350"/>
                </a:lnTo>
                <a:cubicBezTo>
                  <a:pt x="42679" y="641350"/>
                  <a:pt x="0" y="598671"/>
                  <a:pt x="0" y="546103"/>
                </a:cubicBezTo>
                <a:lnTo>
                  <a:pt x="0" y="95247"/>
                </a:lnTo>
                <a:cubicBezTo>
                  <a:pt x="0" y="42679"/>
                  <a:pt x="42679" y="0"/>
                  <a:pt x="95247" y="0"/>
                </a:cubicBezTo>
                <a:close/>
              </a:path>
            </a:pathLst>
          </a:custGeom>
          <a:solidFill>
            <a:srgbClr val="FEE2E2"/>
          </a:solidFill>
          <a:ln w="1016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21" name="Shape 19"/>
          <p:cNvSpPr/>
          <p:nvPr/>
        </p:nvSpPr>
        <p:spPr>
          <a:xfrm>
            <a:off x="1273175" y="48767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2977" y="95250"/>
                </a:moveTo>
                <a:cubicBezTo>
                  <a:pt x="2977" y="44323"/>
                  <a:pt x="44323" y="2977"/>
                  <a:pt x="95250" y="2977"/>
                </a:cubicBezTo>
                <a:cubicBezTo>
                  <a:pt x="146177" y="2977"/>
                  <a:pt x="187523" y="44323"/>
                  <a:pt x="187523" y="95250"/>
                </a:cubicBezTo>
                <a:cubicBezTo>
                  <a:pt x="187523" y="146177"/>
                  <a:pt x="146177" y="187523"/>
                  <a:pt x="95250" y="187523"/>
                </a:cubicBezTo>
                <a:cubicBezTo>
                  <a:pt x="44323" y="187523"/>
                  <a:pt x="2977" y="146177"/>
                  <a:pt x="2977" y="95250"/>
                </a:cubicBezTo>
                <a:close/>
                <a:moveTo>
                  <a:pt x="134801" y="82116"/>
                </a:moveTo>
                <a:cubicBezTo>
                  <a:pt x="136624" y="69838"/>
                  <a:pt x="127285" y="63252"/>
                  <a:pt x="114486" y="58824"/>
                </a:cubicBezTo>
                <a:lnTo>
                  <a:pt x="118616" y="42193"/>
                </a:lnTo>
                <a:lnTo>
                  <a:pt x="108496" y="39663"/>
                </a:lnTo>
                <a:lnTo>
                  <a:pt x="104440" y="55848"/>
                </a:lnTo>
                <a:cubicBezTo>
                  <a:pt x="101761" y="55178"/>
                  <a:pt x="99045" y="54546"/>
                  <a:pt x="96329" y="53950"/>
                </a:cubicBezTo>
                <a:lnTo>
                  <a:pt x="100385" y="37654"/>
                </a:lnTo>
                <a:lnTo>
                  <a:pt x="90264" y="35123"/>
                </a:lnTo>
                <a:lnTo>
                  <a:pt x="86097" y="51755"/>
                </a:lnTo>
                <a:cubicBezTo>
                  <a:pt x="83902" y="51271"/>
                  <a:pt x="81744" y="50750"/>
                  <a:pt x="79623" y="50229"/>
                </a:cubicBezTo>
                <a:lnTo>
                  <a:pt x="79623" y="50192"/>
                </a:lnTo>
                <a:lnTo>
                  <a:pt x="65670" y="46695"/>
                </a:lnTo>
                <a:lnTo>
                  <a:pt x="62992" y="57522"/>
                </a:lnTo>
                <a:cubicBezTo>
                  <a:pt x="62992" y="57522"/>
                  <a:pt x="70507" y="59234"/>
                  <a:pt x="70358" y="59345"/>
                </a:cubicBezTo>
                <a:cubicBezTo>
                  <a:pt x="74451" y="60387"/>
                  <a:pt x="75195" y="63066"/>
                  <a:pt x="75084" y="65224"/>
                </a:cubicBezTo>
                <a:lnTo>
                  <a:pt x="70358" y="84162"/>
                </a:lnTo>
                <a:cubicBezTo>
                  <a:pt x="70656" y="84237"/>
                  <a:pt x="70991" y="84348"/>
                  <a:pt x="71400" y="84497"/>
                </a:cubicBezTo>
                <a:cubicBezTo>
                  <a:pt x="71065" y="84423"/>
                  <a:pt x="70693" y="84311"/>
                  <a:pt x="70321" y="84237"/>
                </a:cubicBezTo>
                <a:lnTo>
                  <a:pt x="63698" y="110765"/>
                </a:lnTo>
                <a:cubicBezTo>
                  <a:pt x="63215" y="111993"/>
                  <a:pt x="61913" y="113891"/>
                  <a:pt x="59048" y="113184"/>
                </a:cubicBezTo>
                <a:cubicBezTo>
                  <a:pt x="59159" y="113333"/>
                  <a:pt x="51681" y="111361"/>
                  <a:pt x="51681" y="111361"/>
                </a:cubicBezTo>
                <a:lnTo>
                  <a:pt x="46658" y="122932"/>
                </a:lnTo>
                <a:lnTo>
                  <a:pt x="59829" y="126206"/>
                </a:lnTo>
                <a:cubicBezTo>
                  <a:pt x="62285" y="126839"/>
                  <a:pt x="64666" y="127471"/>
                  <a:pt x="67047" y="128067"/>
                </a:cubicBezTo>
                <a:lnTo>
                  <a:pt x="62843" y="144884"/>
                </a:lnTo>
                <a:lnTo>
                  <a:pt x="72963" y="147414"/>
                </a:lnTo>
                <a:lnTo>
                  <a:pt x="77130" y="130783"/>
                </a:lnTo>
                <a:cubicBezTo>
                  <a:pt x="79809" y="131527"/>
                  <a:pt x="82488" y="132197"/>
                  <a:pt x="85204" y="132866"/>
                </a:cubicBezTo>
                <a:lnTo>
                  <a:pt x="81074" y="149423"/>
                </a:lnTo>
                <a:lnTo>
                  <a:pt x="91194" y="151954"/>
                </a:lnTo>
                <a:lnTo>
                  <a:pt x="95399" y="135173"/>
                </a:lnTo>
                <a:cubicBezTo>
                  <a:pt x="112663" y="138447"/>
                  <a:pt x="125648" y="137108"/>
                  <a:pt x="131118" y="121518"/>
                </a:cubicBezTo>
                <a:cubicBezTo>
                  <a:pt x="135508" y="108942"/>
                  <a:pt x="130894" y="101687"/>
                  <a:pt x="121816" y="96962"/>
                </a:cubicBezTo>
                <a:cubicBezTo>
                  <a:pt x="128439" y="95436"/>
                  <a:pt x="133424" y="91083"/>
                  <a:pt x="134727" y="82116"/>
                </a:cubicBezTo>
                <a:close/>
                <a:moveTo>
                  <a:pt x="111658" y="114560"/>
                </a:moveTo>
                <a:cubicBezTo>
                  <a:pt x="108533" y="127136"/>
                  <a:pt x="87362" y="120328"/>
                  <a:pt x="80479" y="118616"/>
                </a:cubicBezTo>
                <a:lnTo>
                  <a:pt x="86023" y="96329"/>
                </a:lnTo>
                <a:cubicBezTo>
                  <a:pt x="92869" y="98041"/>
                  <a:pt x="114895" y="101426"/>
                  <a:pt x="111621" y="114560"/>
                </a:cubicBezTo>
                <a:close/>
                <a:moveTo>
                  <a:pt x="114784" y="81930"/>
                </a:moveTo>
                <a:cubicBezTo>
                  <a:pt x="111919" y="93352"/>
                  <a:pt x="94320" y="87548"/>
                  <a:pt x="88590" y="86134"/>
                </a:cubicBezTo>
                <a:lnTo>
                  <a:pt x="93613" y="65931"/>
                </a:lnTo>
                <a:cubicBezTo>
                  <a:pt x="99343" y="67345"/>
                  <a:pt x="117723" y="70024"/>
                  <a:pt x="114746" y="8193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2" name="Text 20"/>
          <p:cNvSpPr/>
          <p:nvPr/>
        </p:nvSpPr>
        <p:spPr>
          <a:xfrm>
            <a:off x="586581" y="5098950"/>
            <a:ext cx="1563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Coinbase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2314575" y="4778277"/>
            <a:ext cx="1689100" cy="641350"/>
          </a:xfrm>
          <a:custGeom>
            <a:avLst/>
            <a:gdLst/>
            <a:ahLst/>
            <a:cxnLst/>
            <a:rect l="l" t="t" r="r" b="b"/>
            <a:pathLst>
              <a:path w="1689100" h="641350">
                <a:moveTo>
                  <a:pt x="95247" y="0"/>
                </a:moveTo>
                <a:lnTo>
                  <a:pt x="1593853" y="0"/>
                </a:lnTo>
                <a:cubicBezTo>
                  <a:pt x="1646457" y="0"/>
                  <a:pt x="1689100" y="42643"/>
                  <a:pt x="1689100" y="95247"/>
                </a:cubicBezTo>
                <a:lnTo>
                  <a:pt x="1689100" y="546103"/>
                </a:lnTo>
                <a:cubicBezTo>
                  <a:pt x="1689100" y="598707"/>
                  <a:pt x="1646457" y="641350"/>
                  <a:pt x="1593853" y="641350"/>
                </a:cubicBezTo>
                <a:lnTo>
                  <a:pt x="95247" y="641350"/>
                </a:lnTo>
                <a:cubicBezTo>
                  <a:pt x="42679" y="641350"/>
                  <a:pt x="0" y="598671"/>
                  <a:pt x="0" y="546103"/>
                </a:cubicBezTo>
                <a:lnTo>
                  <a:pt x="0" y="95247"/>
                </a:lnTo>
                <a:cubicBezTo>
                  <a:pt x="0" y="42679"/>
                  <a:pt x="42679" y="0"/>
                  <a:pt x="95247" y="0"/>
                </a:cubicBezTo>
                <a:close/>
              </a:path>
            </a:pathLst>
          </a:custGeom>
          <a:solidFill>
            <a:srgbClr val="FEE2E2"/>
          </a:solidFill>
          <a:ln w="1016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24" name="Shape 22"/>
          <p:cNvSpPr/>
          <p:nvPr/>
        </p:nvSpPr>
        <p:spPr>
          <a:xfrm>
            <a:off x="3063875" y="48767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86035" y="97408"/>
                </a:moveTo>
                <a:cubicBezTo>
                  <a:pt x="186035" y="150056"/>
                  <a:pt x="149982" y="187523"/>
                  <a:pt x="96738" y="187523"/>
                </a:cubicBezTo>
                <a:cubicBezTo>
                  <a:pt x="45690" y="187523"/>
                  <a:pt x="4465" y="146298"/>
                  <a:pt x="4465" y="95250"/>
                </a:cubicBezTo>
                <a:cubicBezTo>
                  <a:pt x="4465" y="44202"/>
                  <a:pt x="45690" y="2977"/>
                  <a:pt x="96738" y="2977"/>
                </a:cubicBezTo>
                <a:cubicBezTo>
                  <a:pt x="121593" y="2977"/>
                  <a:pt x="142503" y="12092"/>
                  <a:pt x="158614" y="27124"/>
                </a:cubicBezTo>
                <a:lnTo>
                  <a:pt x="133499" y="51271"/>
                </a:lnTo>
                <a:cubicBezTo>
                  <a:pt x="100645" y="19571"/>
                  <a:pt x="39551" y="43383"/>
                  <a:pt x="39551" y="95250"/>
                </a:cubicBezTo>
                <a:cubicBezTo>
                  <a:pt x="39551" y="127434"/>
                  <a:pt x="65261" y="153516"/>
                  <a:pt x="96738" y="153516"/>
                </a:cubicBezTo>
                <a:cubicBezTo>
                  <a:pt x="133276" y="153516"/>
                  <a:pt x="146968" y="127322"/>
                  <a:pt x="149126" y="113742"/>
                </a:cubicBezTo>
                <a:lnTo>
                  <a:pt x="96738" y="113742"/>
                </a:lnTo>
                <a:lnTo>
                  <a:pt x="96738" y="82004"/>
                </a:lnTo>
                <a:lnTo>
                  <a:pt x="184584" y="82004"/>
                </a:lnTo>
                <a:cubicBezTo>
                  <a:pt x="185440" y="86730"/>
                  <a:pt x="186035" y="91269"/>
                  <a:pt x="186035" y="97408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5" name="Text 23"/>
          <p:cNvSpPr/>
          <p:nvPr/>
        </p:nvSpPr>
        <p:spPr>
          <a:xfrm>
            <a:off x="2377281" y="5098950"/>
            <a:ext cx="1563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Gmail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105275" y="4778277"/>
            <a:ext cx="1689100" cy="641350"/>
          </a:xfrm>
          <a:custGeom>
            <a:avLst/>
            <a:gdLst/>
            <a:ahLst/>
            <a:cxnLst/>
            <a:rect l="l" t="t" r="r" b="b"/>
            <a:pathLst>
              <a:path w="1689100" h="641350">
                <a:moveTo>
                  <a:pt x="95247" y="0"/>
                </a:moveTo>
                <a:lnTo>
                  <a:pt x="1593853" y="0"/>
                </a:lnTo>
                <a:cubicBezTo>
                  <a:pt x="1646457" y="0"/>
                  <a:pt x="1689100" y="42643"/>
                  <a:pt x="1689100" y="95247"/>
                </a:cubicBezTo>
                <a:lnTo>
                  <a:pt x="1689100" y="546103"/>
                </a:lnTo>
                <a:cubicBezTo>
                  <a:pt x="1689100" y="598707"/>
                  <a:pt x="1646457" y="641350"/>
                  <a:pt x="1593853" y="641350"/>
                </a:cubicBezTo>
                <a:lnTo>
                  <a:pt x="95247" y="641350"/>
                </a:lnTo>
                <a:cubicBezTo>
                  <a:pt x="42679" y="641350"/>
                  <a:pt x="0" y="598671"/>
                  <a:pt x="0" y="546103"/>
                </a:cubicBezTo>
                <a:lnTo>
                  <a:pt x="0" y="95247"/>
                </a:lnTo>
                <a:cubicBezTo>
                  <a:pt x="0" y="42679"/>
                  <a:pt x="42679" y="0"/>
                  <a:pt x="95247" y="0"/>
                </a:cubicBezTo>
                <a:close/>
              </a:path>
            </a:pathLst>
          </a:custGeom>
          <a:solidFill>
            <a:srgbClr val="FEE2E2"/>
          </a:solidFill>
          <a:ln w="1016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27" name="Shape 25"/>
          <p:cNvSpPr/>
          <p:nvPr/>
        </p:nvSpPr>
        <p:spPr>
          <a:xfrm>
            <a:off x="4854575" y="48767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01166" y="7516"/>
                </a:moveTo>
                <a:cubicBezTo>
                  <a:pt x="97520" y="5432"/>
                  <a:pt x="93018" y="5432"/>
                  <a:pt x="89334" y="7516"/>
                </a:cubicBezTo>
                <a:lnTo>
                  <a:pt x="5990" y="55141"/>
                </a:lnTo>
                <a:cubicBezTo>
                  <a:pt x="1302" y="57820"/>
                  <a:pt x="-1005" y="63326"/>
                  <a:pt x="372" y="68535"/>
                </a:cubicBezTo>
                <a:cubicBezTo>
                  <a:pt x="1749" y="73744"/>
                  <a:pt x="6511" y="77391"/>
                  <a:pt x="11906" y="77391"/>
                </a:cubicBezTo>
                <a:lnTo>
                  <a:pt x="23812" y="77391"/>
                </a:lnTo>
                <a:lnTo>
                  <a:pt x="23812" y="154781"/>
                </a:lnTo>
                <a:lnTo>
                  <a:pt x="23812" y="154781"/>
                </a:lnTo>
                <a:lnTo>
                  <a:pt x="4762" y="169069"/>
                </a:lnTo>
                <a:cubicBezTo>
                  <a:pt x="1749" y="171301"/>
                  <a:pt x="0" y="174836"/>
                  <a:pt x="0" y="178594"/>
                </a:cubicBezTo>
                <a:cubicBezTo>
                  <a:pt x="0" y="185179"/>
                  <a:pt x="5321" y="190500"/>
                  <a:pt x="11906" y="190500"/>
                </a:cubicBezTo>
                <a:lnTo>
                  <a:pt x="178594" y="190500"/>
                </a:lnTo>
                <a:cubicBezTo>
                  <a:pt x="185179" y="190500"/>
                  <a:pt x="190500" y="185179"/>
                  <a:pt x="190500" y="178594"/>
                </a:cubicBezTo>
                <a:cubicBezTo>
                  <a:pt x="190500" y="174836"/>
                  <a:pt x="188751" y="171301"/>
                  <a:pt x="185738" y="169069"/>
                </a:cubicBezTo>
                <a:lnTo>
                  <a:pt x="166688" y="154781"/>
                </a:lnTo>
                <a:lnTo>
                  <a:pt x="166688" y="77391"/>
                </a:lnTo>
                <a:lnTo>
                  <a:pt x="178594" y="77391"/>
                </a:lnTo>
                <a:cubicBezTo>
                  <a:pt x="183989" y="77391"/>
                  <a:pt x="188714" y="73744"/>
                  <a:pt x="190091" y="68535"/>
                </a:cubicBezTo>
                <a:cubicBezTo>
                  <a:pt x="191467" y="63326"/>
                  <a:pt x="189161" y="57820"/>
                  <a:pt x="184472" y="55141"/>
                </a:cubicBezTo>
                <a:lnTo>
                  <a:pt x="101129" y="7516"/>
                </a:lnTo>
                <a:close/>
                <a:moveTo>
                  <a:pt x="148828" y="77391"/>
                </a:moveTo>
                <a:lnTo>
                  <a:pt x="148828" y="154781"/>
                </a:lnTo>
                <a:lnTo>
                  <a:pt x="125016" y="154781"/>
                </a:lnTo>
                <a:lnTo>
                  <a:pt x="125016" y="77391"/>
                </a:lnTo>
                <a:lnTo>
                  <a:pt x="148828" y="77391"/>
                </a:lnTo>
                <a:close/>
                <a:moveTo>
                  <a:pt x="107156" y="77391"/>
                </a:moveTo>
                <a:lnTo>
                  <a:pt x="107156" y="154781"/>
                </a:lnTo>
                <a:lnTo>
                  <a:pt x="83344" y="154781"/>
                </a:lnTo>
                <a:lnTo>
                  <a:pt x="83344" y="77391"/>
                </a:lnTo>
                <a:lnTo>
                  <a:pt x="107156" y="77391"/>
                </a:lnTo>
                <a:close/>
                <a:moveTo>
                  <a:pt x="65484" y="77391"/>
                </a:moveTo>
                <a:lnTo>
                  <a:pt x="65484" y="154781"/>
                </a:lnTo>
                <a:lnTo>
                  <a:pt x="41672" y="154781"/>
                </a:lnTo>
                <a:lnTo>
                  <a:pt x="41672" y="77391"/>
                </a:lnTo>
                <a:lnTo>
                  <a:pt x="65484" y="77391"/>
                </a:lnTo>
                <a:close/>
                <a:moveTo>
                  <a:pt x="95250" y="35719"/>
                </a:moveTo>
                <a:cubicBezTo>
                  <a:pt x="101821" y="35719"/>
                  <a:pt x="107156" y="41054"/>
                  <a:pt x="107156" y="47625"/>
                </a:cubicBezTo>
                <a:cubicBezTo>
                  <a:pt x="107156" y="54196"/>
                  <a:pt x="101821" y="59531"/>
                  <a:pt x="95250" y="59531"/>
                </a:cubicBezTo>
                <a:cubicBezTo>
                  <a:pt x="88679" y="59531"/>
                  <a:pt x="83344" y="54196"/>
                  <a:pt x="83344" y="47625"/>
                </a:cubicBezTo>
                <a:cubicBezTo>
                  <a:pt x="83344" y="41054"/>
                  <a:pt x="88679" y="35719"/>
                  <a:pt x="95250" y="35719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8" name="Text 26"/>
          <p:cNvSpPr/>
          <p:nvPr/>
        </p:nvSpPr>
        <p:spPr>
          <a:xfrm>
            <a:off x="4167982" y="5098950"/>
            <a:ext cx="1563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Schwab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333375" y="5753002"/>
            <a:ext cx="5667375" cy="762000"/>
          </a:xfrm>
          <a:custGeom>
            <a:avLst/>
            <a:gdLst/>
            <a:ahLst/>
            <a:cxnLst/>
            <a:rect l="l" t="t" r="r" b="b"/>
            <a:pathLst>
              <a:path w="5667375" h="762000">
                <a:moveTo>
                  <a:pt x="0" y="0"/>
                </a:moveTo>
                <a:lnTo>
                  <a:pt x="5572125" y="0"/>
                </a:lnTo>
                <a:cubicBezTo>
                  <a:pt x="5624695" y="0"/>
                  <a:pt x="5667375" y="42680"/>
                  <a:pt x="5667375" y="95250"/>
                </a:cubicBezTo>
                <a:lnTo>
                  <a:pt x="5667375" y="666750"/>
                </a:lnTo>
                <a:cubicBezTo>
                  <a:pt x="5667375" y="719320"/>
                  <a:pt x="5624695" y="762000"/>
                  <a:pt x="5572125" y="762000"/>
                </a:cubicBez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0" name="Shape 28"/>
          <p:cNvSpPr/>
          <p:nvPr/>
        </p:nvSpPr>
        <p:spPr>
          <a:xfrm>
            <a:off x="333375" y="5753002"/>
            <a:ext cx="31750" cy="762000"/>
          </a:xfrm>
          <a:custGeom>
            <a:avLst/>
            <a:gdLst/>
            <a:ahLst/>
            <a:cxnLst/>
            <a:rect l="l" t="t" r="r" b="b"/>
            <a:pathLst>
              <a:path w="31750" h="762000">
                <a:moveTo>
                  <a:pt x="0" y="0"/>
                </a:moveTo>
                <a:lnTo>
                  <a:pt x="31750" y="0"/>
                </a:lnTo>
                <a:lnTo>
                  <a:pt x="3175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1" name="Shape 29"/>
          <p:cNvSpPr/>
          <p:nvPr/>
        </p:nvSpPr>
        <p:spPr>
          <a:xfrm>
            <a:off x="547688" y="5943502"/>
            <a:ext cx="119063" cy="158750"/>
          </a:xfrm>
          <a:custGeom>
            <a:avLst/>
            <a:gdLst/>
            <a:ahLst/>
            <a:cxnLst/>
            <a:rect l="l" t="t" r="r" b="b"/>
            <a:pathLst>
              <a:path w="119063" h="158750">
                <a:moveTo>
                  <a:pt x="90816" y="119062"/>
                </a:moveTo>
                <a:cubicBezTo>
                  <a:pt x="93080" y="112148"/>
                  <a:pt x="97606" y="105885"/>
                  <a:pt x="102722" y="100490"/>
                </a:cubicBezTo>
                <a:cubicBezTo>
                  <a:pt x="112861" y="89824"/>
                  <a:pt x="119062" y="75406"/>
                  <a:pt x="119062" y="59531"/>
                </a:cubicBezTo>
                <a:cubicBezTo>
                  <a:pt x="119062" y="26665"/>
                  <a:pt x="92397" y="0"/>
                  <a:pt x="59531" y="0"/>
                </a:cubicBezTo>
                <a:cubicBezTo>
                  <a:pt x="26665" y="0"/>
                  <a:pt x="0" y="26665"/>
                  <a:pt x="0" y="59531"/>
                </a:cubicBezTo>
                <a:cubicBezTo>
                  <a:pt x="0" y="75406"/>
                  <a:pt x="6201" y="89824"/>
                  <a:pt x="16340" y="100490"/>
                </a:cubicBezTo>
                <a:cubicBezTo>
                  <a:pt x="21456" y="105885"/>
                  <a:pt x="26014" y="112148"/>
                  <a:pt x="28246" y="119062"/>
                </a:cubicBezTo>
                <a:lnTo>
                  <a:pt x="90785" y="119062"/>
                </a:lnTo>
                <a:close/>
                <a:moveTo>
                  <a:pt x="89297" y="133945"/>
                </a:moveTo>
                <a:lnTo>
                  <a:pt x="29766" y="133945"/>
                </a:lnTo>
                <a:lnTo>
                  <a:pt x="29766" y="138906"/>
                </a:lnTo>
                <a:cubicBezTo>
                  <a:pt x="29766" y="152611"/>
                  <a:pt x="40866" y="163711"/>
                  <a:pt x="54570" y="163711"/>
                </a:cubicBezTo>
                <a:lnTo>
                  <a:pt x="64492" y="163711"/>
                </a:lnTo>
                <a:cubicBezTo>
                  <a:pt x="78197" y="163711"/>
                  <a:pt x="89297" y="152611"/>
                  <a:pt x="89297" y="138906"/>
                </a:cubicBezTo>
                <a:lnTo>
                  <a:pt x="89297" y="133945"/>
                </a:lnTo>
                <a:close/>
                <a:moveTo>
                  <a:pt x="57051" y="34727"/>
                </a:moveTo>
                <a:cubicBezTo>
                  <a:pt x="44710" y="34727"/>
                  <a:pt x="34727" y="44710"/>
                  <a:pt x="34727" y="57051"/>
                </a:cubicBezTo>
                <a:cubicBezTo>
                  <a:pt x="34727" y="61175"/>
                  <a:pt x="31409" y="64492"/>
                  <a:pt x="27285" y="64492"/>
                </a:cubicBezTo>
                <a:cubicBezTo>
                  <a:pt x="23161" y="64492"/>
                  <a:pt x="19844" y="61175"/>
                  <a:pt x="19844" y="57051"/>
                </a:cubicBezTo>
                <a:cubicBezTo>
                  <a:pt x="19844" y="36494"/>
                  <a:pt x="36494" y="19844"/>
                  <a:pt x="57051" y="19844"/>
                </a:cubicBezTo>
                <a:cubicBezTo>
                  <a:pt x="61175" y="19844"/>
                  <a:pt x="64492" y="23161"/>
                  <a:pt x="64492" y="27285"/>
                </a:cubicBezTo>
                <a:cubicBezTo>
                  <a:pt x="64492" y="31409"/>
                  <a:pt x="61175" y="34727"/>
                  <a:pt x="57051" y="34727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2" name="Text 30"/>
          <p:cNvSpPr/>
          <p:nvPr/>
        </p:nvSpPr>
        <p:spPr>
          <a:xfrm>
            <a:off x="746125" y="5911752"/>
            <a:ext cx="5175250" cy="44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Insight:</a:t>
            </a:r>
            <a:r>
              <a:rPr lang="en-US" sz="1250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Wills transfer legal ownership—but modern security requires </a:t>
            </a:r>
            <a:r>
              <a:rPr lang="en-US" sz="1250" b="1" dirty="0">
                <a:solidFill>
                  <a:srgbClr val="F9731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technical access</a:t>
            </a:r>
            <a:r>
              <a:rPr lang="en-US" sz="1250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.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197600" y="1943001"/>
            <a:ext cx="5672137" cy="4552950"/>
          </a:xfrm>
          <a:custGeom>
            <a:avLst/>
            <a:gdLst/>
            <a:ahLst/>
            <a:cxnLst/>
            <a:rect l="l" t="t" r="r" b="b"/>
            <a:pathLst>
              <a:path w="5672137" h="4552950">
                <a:moveTo>
                  <a:pt x="190495" y="0"/>
                </a:moveTo>
                <a:lnTo>
                  <a:pt x="5481642" y="0"/>
                </a:lnTo>
                <a:cubicBezTo>
                  <a:pt x="5586850" y="0"/>
                  <a:pt x="5672137" y="85288"/>
                  <a:pt x="5672137" y="190495"/>
                </a:cubicBezTo>
                <a:lnTo>
                  <a:pt x="5672137" y="4362455"/>
                </a:lnTo>
                <a:cubicBezTo>
                  <a:pt x="5672137" y="4467662"/>
                  <a:pt x="5586850" y="4552950"/>
                  <a:pt x="5481642" y="4552950"/>
                </a:cubicBezTo>
                <a:lnTo>
                  <a:pt x="190495" y="4552950"/>
                </a:lnTo>
                <a:cubicBezTo>
                  <a:pt x="85288" y="4552950"/>
                  <a:pt x="0" y="4467662"/>
                  <a:pt x="0" y="4362455"/>
                </a:cubicBezTo>
                <a:lnTo>
                  <a:pt x="0" y="190495"/>
                </a:lnTo>
                <a:cubicBezTo>
                  <a:pt x="0" y="85358"/>
                  <a:pt x="85358" y="0"/>
                  <a:pt x="190495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EE2E2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34" name="Text 32"/>
          <p:cNvSpPr/>
          <p:nvPr/>
        </p:nvSpPr>
        <p:spPr>
          <a:xfrm>
            <a:off x="6334919" y="2139852"/>
            <a:ext cx="53975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75" b="1" dirty="0">
                <a:solidFill>
                  <a:srgbClr val="EF444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SECURITY WALL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394450" y="2616102"/>
            <a:ext cx="5278438" cy="1143000"/>
          </a:xfrm>
          <a:custGeom>
            <a:avLst/>
            <a:gdLst/>
            <a:ahLst/>
            <a:cxnLst/>
            <a:rect l="l" t="t" r="r" b="b"/>
            <a:pathLst>
              <a:path w="5278438" h="1143000">
                <a:moveTo>
                  <a:pt x="126999" y="0"/>
                </a:moveTo>
                <a:lnTo>
                  <a:pt x="5151439" y="0"/>
                </a:lnTo>
                <a:cubicBezTo>
                  <a:pt x="5221578" y="0"/>
                  <a:pt x="5278438" y="56859"/>
                  <a:pt x="5278438" y="126999"/>
                </a:cubicBezTo>
                <a:lnTo>
                  <a:pt x="5278438" y="1016001"/>
                </a:lnTo>
                <a:cubicBezTo>
                  <a:pt x="5278438" y="1086141"/>
                  <a:pt x="5221578" y="1143000"/>
                  <a:pt x="5151439" y="1143000"/>
                </a:cubicBezTo>
                <a:lnTo>
                  <a:pt x="126999" y="1143000"/>
                </a:lnTo>
                <a:cubicBezTo>
                  <a:pt x="56859" y="1143000"/>
                  <a:pt x="0" y="1086141"/>
                  <a:pt x="0" y="1016001"/>
                </a:cubicBezTo>
                <a:lnTo>
                  <a:pt x="0" y="126999"/>
                </a:lnTo>
                <a:cubicBezTo>
                  <a:pt x="0" y="56906"/>
                  <a:pt x="56906" y="0"/>
                  <a:pt x="126999" y="0"/>
                </a:cubicBezTo>
                <a:close/>
              </a:path>
            </a:pathLst>
          </a:custGeom>
          <a:solidFill>
            <a:srgbClr val="FEE2E2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6" name="Shape 34"/>
          <p:cNvSpPr/>
          <p:nvPr/>
        </p:nvSpPr>
        <p:spPr>
          <a:xfrm>
            <a:off x="6553200" y="2774852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7" name="Shape 35"/>
          <p:cNvSpPr/>
          <p:nvPr/>
        </p:nvSpPr>
        <p:spPr>
          <a:xfrm>
            <a:off x="6735763" y="2933602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5953" y="23812"/>
                </a:moveTo>
                <a:cubicBezTo>
                  <a:pt x="5953" y="10678"/>
                  <a:pt x="16632" y="0"/>
                  <a:pt x="29766" y="0"/>
                </a:cubicBezTo>
                <a:lnTo>
                  <a:pt x="113109" y="0"/>
                </a:lnTo>
                <a:cubicBezTo>
                  <a:pt x="126243" y="0"/>
                  <a:pt x="136922" y="10678"/>
                  <a:pt x="136922" y="23812"/>
                </a:cubicBezTo>
                <a:lnTo>
                  <a:pt x="136922" y="166688"/>
                </a:lnTo>
                <a:cubicBezTo>
                  <a:pt x="136922" y="179822"/>
                  <a:pt x="126243" y="190500"/>
                  <a:pt x="113109" y="190500"/>
                </a:cubicBezTo>
                <a:lnTo>
                  <a:pt x="29766" y="190500"/>
                </a:lnTo>
                <a:cubicBezTo>
                  <a:pt x="16632" y="190500"/>
                  <a:pt x="5953" y="179822"/>
                  <a:pt x="5953" y="166688"/>
                </a:cubicBezTo>
                <a:lnTo>
                  <a:pt x="5953" y="23812"/>
                </a:lnTo>
                <a:close/>
                <a:moveTo>
                  <a:pt x="29766" y="23812"/>
                </a:moveTo>
                <a:lnTo>
                  <a:pt x="29766" y="136922"/>
                </a:lnTo>
                <a:lnTo>
                  <a:pt x="113109" y="136922"/>
                </a:lnTo>
                <a:lnTo>
                  <a:pt x="113109" y="23812"/>
                </a:lnTo>
                <a:lnTo>
                  <a:pt x="29766" y="23812"/>
                </a:lnTo>
                <a:close/>
                <a:moveTo>
                  <a:pt x="71438" y="175617"/>
                </a:moveTo>
                <a:cubicBezTo>
                  <a:pt x="78023" y="175617"/>
                  <a:pt x="83344" y="170297"/>
                  <a:pt x="83344" y="163711"/>
                </a:cubicBezTo>
                <a:cubicBezTo>
                  <a:pt x="83344" y="157125"/>
                  <a:pt x="78023" y="151805"/>
                  <a:pt x="71438" y="151805"/>
                </a:cubicBezTo>
                <a:cubicBezTo>
                  <a:pt x="64852" y="151805"/>
                  <a:pt x="59531" y="157125"/>
                  <a:pt x="59531" y="163711"/>
                </a:cubicBezTo>
                <a:cubicBezTo>
                  <a:pt x="59531" y="170297"/>
                  <a:pt x="64852" y="175617"/>
                  <a:pt x="71438" y="175617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8" name="Text 36"/>
          <p:cNvSpPr/>
          <p:nvPr/>
        </p:nvSpPr>
        <p:spPr>
          <a:xfrm>
            <a:off x="7188200" y="2901852"/>
            <a:ext cx="452438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2FA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6553200" y="3378102"/>
            <a:ext cx="5032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Two-factor codes sent to a locked phone that no one can access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394450" y="3886102"/>
            <a:ext cx="5278438" cy="1143000"/>
          </a:xfrm>
          <a:custGeom>
            <a:avLst/>
            <a:gdLst/>
            <a:ahLst/>
            <a:cxnLst/>
            <a:rect l="l" t="t" r="r" b="b"/>
            <a:pathLst>
              <a:path w="5278438" h="1143000">
                <a:moveTo>
                  <a:pt x="126999" y="0"/>
                </a:moveTo>
                <a:lnTo>
                  <a:pt x="5151439" y="0"/>
                </a:lnTo>
                <a:cubicBezTo>
                  <a:pt x="5221578" y="0"/>
                  <a:pt x="5278438" y="56859"/>
                  <a:pt x="5278438" y="126999"/>
                </a:cubicBezTo>
                <a:lnTo>
                  <a:pt x="5278438" y="1016001"/>
                </a:lnTo>
                <a:cubicBezTo>
                  <a:pt x="5278438" y="1086141"/>
                  <a:pt x="5221578" y="1143000"/>
                  <a:pt x="5151439" y="1143000"/>
                </a:cubicBezTo>
                <a:lnTo>
                  <a:pt x="126999" y="1143000"/>
                </a:lnTo>
                <a:cubicBezTo>
                  <a:pt x="56859" y="1143000"/>
                  <a:pt x="0" y="1086141"/>
                  <a:pt x="0" y="1016001"/>
                </a:cubicBezTo>
                <a:lnTo>
                  <a:pt x="0" y="126999"/>
                </a:lnTo>
                <a:cubicBezTo>
                  <a:pt x="0" y="56906"/>
                  <a:pt x="56906" y="0"/>
                  <a:pt x="126999" y="0"/>
                </a:cubicBezTo>
                <a:close/>
              </a:path>
            </a:pathLst>
          </a:custGeom>
          <a:solidFill>
            <a:srgbClr val="FEE2E2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1" name="Shape 39"/>
          <p:cNvSpPr/>
          <p:nvPr/>
        </p:nvSpPr>
        <p:spPr>
          <a:xfrm>
            <a:off x="6553200" y="4044852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2" name="Shape 40"/>
          <p:cNvSpPr/>
          <p:nvPr/>
        </p:nvSpPr>
        <p:spPr>
          <a:xfrm>
            <a:off x="6711950" y="4203602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7859" y="95250"/>
                </a:moveTo>
                <a:cubicBezTo>
                  <a:pt x="17859" y="52499"/>
                  <a:pt x="52499" y="17859"/>
                  <a:pt x="95250" y="17859"/>
                </a:cubicBezTo>
                <a:cubicBezTo>
                  <a:pt x="118728" y="17859"/>
                  <a:pt x="139750" y="28315"/>
                  <a:pt x="153963" y="44834"/>
                </a:cubicBezTo>
                <a:cubicBezTo>
                  <a:pt x="157163" y="48592"/>
                  <a:pt x="162818" y="49002"/>
                  <a:pt x="166539" y="45802"/>
                </a:cubicBezTo>
                <a:cubicBezTo>
                  <a:pt x="170259" y="42602"/>
                  <a:pt x="170706" y="36947"/>
                  <a:pt x="167506" y="33226"/>
                </a:cubicBezTo>
                <a:cubicBezTo>
                  <a:pt x="150056" y="12874"/>
                  <a:pt x="124160" y="0"/>
                  <a:pt x="95250" y="0"/>
                </a:cubicBezTo>
                <a:cubicBezTo>
                  <a:pt x="42639" y="0"/>
                  <a:pt x="0" y="42639"/>
                  <a:pt x="0" y="95250"/>
                </a:cubicBezTo>
                <a:lnTo>
                  <a:pt x="0" y="110133"/>
                </a:lnTo>
                <a:cubicBezTo>
                  <a:pt x="0" y="115081"/>
                  <a:pt x="3981" y="119063"/>
                  <a:pt x="8930" y="119063"/>
                </a:cubicBezTo>
                <a:cubicBezTo>
                  <a:pt x="13878" y="119063"/>
                  <a:pt x="17859" y="115081"/>
                  <a:pt x="17859" y="110133"/>
                </a:cubicBezTo>
                <a:lnTo>
                  <a:pt x="17859" y="95250"/>
                </a:lnTo>
                <a:close/>
                <a:moveTo>
                  <a:pt x="188454" y="75567"/>
                </a:moveTo>
                <a:cubicBezTo>
                  <a:pt x="187449" y="70731"/>
                  <a:pt x="182687" y="67642"/>
                  <a:pt x="177887" y="68684"/>
                </a:cubicBezTo>
                <a:cubicBezTo>
                  <a:pt x="173087" y="69726"/>
                  <a:pt x="169962" y="74451"/>
                  <a:pt x="171004" y="79251"/>
                </a:cubicBezTo>
                <a:cubicBezTo>
                  <a:pt x="172083" y="84423"/>
                  <a:pt x="172678" y="89781"/>
                  <a:pt x="172678" y="95287"/>
                </a:cubicBezTo>
                <a:lnTo>
                  <a:pt x="172678" y="110170"/>
                </a:lnTo>
                <a:cubicBezTo>
                  <a:pt x="172678" y="115119"/>
                  <a:pt x="176659" y="119100"/>
                  <a:pt x="181608" y="119100"/>
                </a:cubicBezTo>
                <a:cubicBezTo>
                  <a:pt x="186556" y="119100"/>
                  <a:pt x="190537" y="115119"/>
                  <a:pt x="190537" y="110170"/>
                </a:cubicBezTo>
                <a:lnTo>
                  <a:pt x="190537" y="95287"/>
                </a:lnTo>
                <a:cubicBezTo>
                  <a:pt x="190537" y="88553"/>
                  <a:pt x="189830" y="81967"/>
                  <a:pt x="188491" y="75605"/>
                </a:cubicBezTo>
                <a:close/>
                <a:moveTo>
                  <a:pt x="95250" y="29766"/>
                </a:moveTo>
                <a:cubicBezTo>
                  <a:pt x="88181" y="29766"/>
                  <a:pt x="81335" y="30882"/>
                  <a:pt x="74972" y="32965"/>
                </a:cubicBezTo>
                <a:cubicBezTo>
                  <a:pt x="69317" y="34826"/>
                  <a:pt x="68014" y="41783"/>
                  <a:pt x="71884" y="46323"/>
                </a:cubicBezTo>
                <a:cubicBezTo>
                  <a:pt x="74526" y="49411"/>
                  <a:pt x="78879" y="50341"/>
                  <a:pt x="82823" y="49262"/>
                </a:cubicBezTo>
                <a:cubicBezTo>
                  <a:pt x="86767" y="48183"/>
                  <a:pt x="90934" y="47625"/>
                  <a:pt x="95250" y="47625"/>
                </a:cubicBezTo>
                <a:cubicBezTo>
                  <a:pt x="121555" y="47625"/>
                  <a:pt x="142875" y="68945"/>
                  <a:pt x="142875" y="95250"/>
                </a:cubicBezTo>
                <a:lnTo>
                  <a:pt x="142875" y="104515"/>
                </a:lnTo>
                <a:cubicBezTo>
                  <a:pt x="142875" y="113891"/>
                  <a:pt x="142317" y="123230"/>
                  <a:pt x="141238" y="132531"/>
                </a:cubicBezTo>
                <a:cubicBezTo>
                  <a:pt x="140605" y="137964"/>
                  <a:pt x="144735" y="142875"/>
                  <a:pt x="150242" y="142875"/>
                </a:cubicBezTo>
                <a:cubicBezTo>
                  <a:pt x="154632" y="142875"/>
                  <a:pt x="158390" y="139675"/>
                  <a:pt x="158911" y="135322"/>
                </a:cubicBezTo>
                <a:cubicBezTo>
                  <a:pt x="160139" y="125127"/>
                  <a:pt x="160772" y="114858"/>
                  <a:pt x="160772" y="104552"/>
                </a:cubicBezTo>
                <a:lnTo>
                  <a:pt x="160772" y="95287"/>
                </a:lnTo>
                <a:cubicBezTo>
                  <a:pt x="160772" y="59122"/>
                  <a:pt x="131452" y="29803"/>
                  <a:pt x="95287" y="29803"/>
                </a:cubicBezTo>
                <a:close/>
                <a:moveTo>
                  <a:pt x="56071" y="55327"/>
                </a:moveTo>
                <a:cubicBezTo>
                  <a:pt x="52685" y="51383"/>
                  <a:pt x="46658" y="51085"/>
                  <a:pt x="43458" y="55178"/>
                </a:cubicBezTo>
                <a:cubicBezTo>
                  <a:pt x="34863" y="66266"/>
                  <a:pt x="29766" y="80144"/>
                  <a:pt x="29766" y="95250"/>
                </a:cubicBezTo>
                <a:lnTo>
                  <a:pt x="29766" y="104515"/>
                </a:lnTo>
                <a:cubicBezTo>
                  <a:pt x="29766" y="113519"/>
                  <a:pt x="28798" y="122523"/>
                  <a:pt x="26863" y="131266"/>
                </a:cubicBezTo>
                <a:cubicBezTo>
                  <a:pt x="25598" y="137071"/>
                  <a:pt x="29803" y="142838"/>
                  <a:pt x="35756" y="142838"/>
                </a:cubicBezTo>
                <a:cubicBezTo>
                  <a:pt x="39663" y="142838"/>
                  <a:pt x="43160" y="140233"/>
                  <a:pt x="44016" y="136401"/>
                </a:cubicBezTo>
                <a:cubicBezTo>
                  <a:pt x="46397" y="125946"/>
                  <a:pt x="47625" y="115267"/>
                  <a:pt x="47625" y="104477"/>
                </a:cubicBezTo>
                <a:lnTo>
                  <a:pt x="47625" y="95213"/>
                </a:lnTo>
                <a:cubicBezTo>
                  <a:pt x="47625" y="85092"/>
                  <a:pt x="50788" y="75716"/>
                  <a:pt x="56145" y="68014"/>
                </a:cubicBezTo>
                <a:cubicBezTo>
                  <a:pt x="58824" y="64145"/>
                  <a:pt x="59122" y="58862"/>
                  <a:pt x="56071" y="55290"/>
                </a:cubicBezTo>
                <a:close/>
                <a:moveTo>
                  <a:pt x="95250" y="59531"/>
                </a:moveTo>
                <a:cubicBezTo>
                  <a:pt x="75530" y="59531"/>
                  <a:pt x="59531" y="75530"/>
                  <a:pt x="59531" y="95250"/>
                </a:cubicBezTo>
                <a:lnTo>
                  <a:pt x="59531" y="104515"/>
                </a:lnTo>
                <a:cubicBezTo>
                  <a:pt x="59531" y="117872"/>
                  <a:pt x="57820" y="131118"/>
                  <a:pt x="54397" y="143991"/>
                </a:cubicBezTo>
                <a:cubicBezTo>
                  <a:pt x="52983" y="149312"/>
                  <a:pt x="56890" y="154781"/>
                  <a:pt x="62396" y="154781"/>
                </a:cubicBezTo>
                <a:cubicBezTo>
                  <a:pt x="65931" y="154781"/>
                  <a:pt x="69056" y="152474"/>
                  <a:pt x="69986" y="149051"/>
                </a:cubicBezTo>
                <a:cubicBezTo>
                  <a:pt x="73893" y="134541"/>
                  <a:pt x="75902" y="119583"/>
                  <a:pt x="75902" y="104515"/>
                </a:cubicBezTo>
                <a:lnTo>
                  <a:pt x="75902" y="95250"/>
                </a:lnTo>
                <a:cubicBezTo>
                  <a:pt x="75902" y="84572"/>
                  <a:pt x="84572" y="75902"/>
                  <a:pt x="95250" y="75902"/>
                </a:cubicBezTo>
                <a:cubicBezTo>
                  <a:pt x="105928" y="75902"/>
                  <a:pt x="114598" y="84572"/>
                  <a:pt x="114598" y="95250"/>
                </a:cubicBezTo>
                <a:lnTo>
                  <a:pt x="114598" y="104515"/>
                </a:lnTo>
                <a:cubicBezTo>
                  <a:pt x="114598" y="118021"/>
                  <a:pt x="113295" y="131452"/>
                  <a:pt x="110728" y="144661"/>
                </a:cubicBezTo>
                <a:cubicBezTo>
                  <a:pt x="109724" y="149833"/>
                  <a:pt x="113593" y="154781"/>
                  <a:pt x="118839" y="154781"/>
                </a:cubicBezTo>
                <a:cubicBezTo>
                  <a:pt x="122634" y="154781"/>
                  <a:pt x="125909" y="152177"/>
                  <a:pt x="126653" y="148456"/>
                </a:cubicBezTo>
                <a:cubicBezTo>
                  <a:pt x="129518" y="134020"/>
                  <a:pt x="130969" y="119323"/>
                  <a:pt x="130969" y="104515"/>
                </a:cubicBezTo>
                <a:lnTo>
                  <a:pt x="130969" y="95250"/>
                </a:lnTo>
                <a:cubicBezTo>
                  <a:pt x="130969" y="75530"/>
                  <a:pt x="114970" y="59531"/>
                  <a:pt x="95250" y="59531"/>
                </a:cubicBezTo>
                <a:close/>
                <a:moveTo>
                  <a:pt x="104180" y="95250"/>
                </a:moveTo>
                <a:cubicBezTo>
                  <a:pt x="104180" y="90301"/>
                  <a:pt x="100199" y="86320"/>
                  <a:pt x="95250" y="86320"/>
                </a:cubicBezTo>
                <a:cubicBezTo>
                  <a:pt x="90301" y="86320"/>
                  <a:pt x="86320" y="90301"/>
                  <a:pt x="86320" y="95250"/>
                </a:cubicBezTo>
                <a:lnTo>
                  <a:pt x="86320" y="104515"/>
                </a:lnTo>
                <a:cubicBezTo>
                  <a:pt x="86320" y="126802"/>
                  <a:pt x="82228" y="148903"/>
                  <a:pt x="74228" y="169701"/>
                </a:cubicBezTo>
                <a:lnTo>
                  <a:pt x="72033" y="175394"/>
                </a:lnTo>
                <a:cubicBezTo>
                  <a:pt x="70247" y="180008"/>
                  <a:pt x="72554" y="185179"/>
                  <a:pt x="77167" y="186928"/>
                </a:cubicBezTo>
                <a:cubicBezTo>
                  <a:pt x="81781" y="188677"/>
                  <a:pt x="86953" y="186407"/>
                  <a:pt x="88702" y="181794"/>
                </a:cubicBezTo>
                <a:lnTo>
                  <a:pt x="90897" y="176101"/>
                </a:lnTo>
                <a:cubicBezTo>
                  <a:pt x="99678" y="153256"/>
                  <a:pt x="104180" y="128997"/>
                  <a:pt x="104180" y="104515"/>
                </a:cubicBezTo>
                <a:lnTo>
                  <a:pt x="104180" y="95250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3" name="Text 41"/>
          <p:cNvSpPr/>
          <p:nvPr/>
        </p:nvSpPr>
        <p:spPr>
          <a:xfrm>
            <a:off x="7188200" y="4171852"/>
            <a:ext cx="976312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Biometric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553200" y="4648102"/>
            <a:ext cx="5032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Face ID and fingerprint locks that can't be bypassed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6394450" y="5156102"/>
            <a:ext cx="5278438" cy="1143000"/>
          </a:xfrm>
          <a:custGeom>
            <a:avLst/>
            <a:gdLst/>
            <a:ahLst/>
            <a:cxnLst/>
            <a:rect l="l" t="t" r="r" b="b"/>
            <a:pathLst>
              <a:path w="5278438" h="1143000">
                <a:moveTo>
                  <a:pt x="126999" y="0"/>
                </a:moveTo>
                <a:lnTo>
                  <a:pt x="5151439" y="0"/>
                </a:lnTo>
                <a:cubicBezTo>
                  <a:pt x="5221578" y="0"/>
                  <a:pt x="5278438" y="56859"/>
                  <a:pt x="5278438" y="126999"/>
                </a:cubicBezTo>
                <a:lnTo>
                  <a:pt x="5278438" y="1016001"/>
                </a:lnTo>
                <a:cubicBezTo>
                  <a:pt x="5278438" y="1086141"/>
                  <a:pt x="5221578" y="1143000"/>
                  <a:pt x="5151439" y="1143000"/>
                </a:cubicBezTo>
                <a:lnTo>
                  <a:pt x="126999" y="1143000"/>
                </a:lnTo>
                <a:cubicBezTo>
                  <a:pt x="56859" y="1143000"/>
                  <a:pt x="0" y="1086141"/>
                  <a:pt x="0" y="1016001"/>
                </a:cubicBezTo>
                <a:lnTo>
                  <a:pt x="0" y="126999"/>
                </a:lnTo>
                <a:cubicBezTo>
                  <a:pt x="0" y="56906"/>
                  <a:pt x="56906" y="0"/>
                  <a:pt x="126999" y="0"/>
                </a:cubicBezTo>
                <a:close/>
              </a:path>
            </a:pathLst>
          </a:custGeom>
          <a:solidFill>
            <a:srgbClr val="FEE2E2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6" name="Shape 44"/>
          <p:cNvSpPr/>
          <p:nvPr/>
        </p:nvSpPr>
        <p:spPr>
          <a:xfrm>
            <a:off x="6553200" y="5314852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7" name="Shape 45"/>
          <p:cNvSpPr/>
          <p:nvPr/>
        </p:nvSpPr>
        <p:spPr>
          <a:xfrm>
            <a:off x="6688138" y="5473602"/>
            <a:ext cx="238125" cy="190500"/>
          </a:xfrm>
          <a:custGeom>
            <a:avLst/>
            <a:gdLst/>
            <a:ahLst/>
            <a:cxnLst/>
            <a:rect l="l" t="t" r="r" b="b"/>
            <a:pathLst>
              <a:path w="238125" h="190500">
                <a:moveTo>
                  <a:pt x="50602" y="47625"/>
                </a:moveTo>
                <a:cubicBezTo>
                  <a:pt x="50602" y="22983"/>
                  <a:pt x="70608" y="2977"/>
                  <a:pt x="95250" y="2977"/>
                </a:cubicBezTo>
                <a:cubicBezTo>
                  <a:pt x="119892" y="2977"/>
                  <a:pt x="139898" y="22983"/>
                  <a:pt x="139898" y="47625"/>
                </a:cubicBezTo>
                <a:cubicBezTo>
                  <a:pt x="139898" y="72267"/>
                  <a:pt x="119892" y="92273"/>
                  <a:pt x="95250" y="92273"/>
                </a:cubicBezTo>
                <a:cubicBezTo>
                  <a:pt x="70608" y="92273"/>
                  <a:pt x="50602" y="72267"/>
                  <a:pt x="50602" y="47625"/>
                </a:cubicBezTo>
                <a:close/>
                <a:moveTo>
                  <a:pt x="17859" y="179450"/>
                </a:moveTo>
                <a:cubicBezTo>
                  <a:pt x="17859" y="142801"/>
                  <a:pt x="47551" y="113109"/>
                  <a:pt x="84200" y="113109"/>
                </a:cubicBezTo>
                <a:lnTo>
                  <a:pt x="106300" y="113109"/>
                </a:lnTo>
                <a:cubicBezTo>
                  <a:pt x="142949" y="113109"/>
                  <a:pt x="172641" y="142801"/>
                  <a:pt x="172641" y="179450"/>
                </a:cubicBezTo>
                <a:cubicBezTo>
                  <a:pt x="172641" y="185551"/>
                  <a:pt x="167692" y="190500"/>
                  <a:pt x="161590" y="190500"/>
                </a:cubicBezTo>
                <a:lnTo>
                  <a:pt x="28910" y="190500"/>
                </a:lnTo>
                <a:cubicBezTo>
                  <a:pt x="22808" y="190500"/>
                  <a:pt x="17859" y="185551"/>
                  <a:pt x="17859" y="179450"/>
                </a:cubicBezTo>
                <a:close/>
                <a:moveTo>
                  <a:pt x="227856" y="49374"/>
                </a:moveTo>
                <a:lnTo>
                  <a:pt x="198090" y="96999"/>
                </a:lnTo>
                <a:cubicBezTo>
                  <a:pt x="196528" y="99492"/>
                  <a:pt x="193849" y="101054"/>
                  <a:pt x="190909" y="101203"/>
                </a:cubicBezTo>
                <a:cubicBezTo>
                  <a:pt x="187970" y="101352"/>
                  <a:pt x="185142" y="100013"/>
                  <a:pt x="183393" y="97631"/>
                </a:cubicBezTo>
                <a:lnTo>
                  <a:pt x="165534" y="73819"/>
                </a:lnTo>
                <a:cubicBezTo>
                  <a:pt x="162558" y="69875"/>
                  <a:pt x="163376" y="64294"/>
                  <a:pt x="167320" y="61317"/>
                </a:cubicBezTo>
                <a:cubicBezTo>
                  <a:pt x="171264" y="58341"/>
                  <a:pt x="176845" y="59159"/>
                  <a:pt x="179822" y="63103"/>
                </a:cubicBezTo>
                <a:lnTo>
                  <a:pt x="189867" y="76498"/>
                </a:lnTo>
                <a:lnTo>
                  <a:pt x="212713" y="39923"/>
                </a:lnTo>
                <a:cubicBezTo>
                  <a:pt x="215317" y="35756"/>
                  <a:pt x="220824" y="34454"/>
                  <a:pt x="225028" y="37095"/>
                </a:cubicBezTo>
                <a:cubicBezTo>
                  <a:pt x="229233" y="39737"/>
                  <a:pt x="230498" y="45207"/>
                  <a:pt x="227856" y="49411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8" name="Text 46"/>
          <p:cNvSpPr/>
          <p:nvPr/>
        </p:nvSpPr>
        <p:spPr>
          <a:xfrm>
            <a:off x="7188200" y="5441852"/>
            <a:ext cx="91281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Liveness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6553200" y="5918102"/>
            <a:ext cx="5032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AI-powered detection that fails when user is no longer alive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6191250" y="6629301"/>
            <a:ext cx="5683250" cy="571500"/>
          </a:xfrm>
          <a:custGeom>
            <a:avLst/>
            <a:gdLst/>
            <a:ahLst/>
            <a:cxnLst/>
            <a:rect l="l" t="t" r="r" b="b"/>
            <a:pathLst>
              <a:path w="5683250" h="571500">
                <a:moveTo>
                  <a:pt x="126999" y="0"/>
                </a:moveTo>
                <a:lnTo>
                  <a:pt x="5556251" y="0"/>
                </a:lnTo>
                <a:cubicBezTo>
                  <a:pt x="5626391" y="0"/>
                  <a:pt x="5683250" y="56859"/>
                  <a:pt x="5683250" y="126999"/>
                </a:cubicBezTo>
                <a:lnTo>
                  <a:pt x="5683250" y="444501"/>
                </a:lnTo>
                <a:cubicBezTo>
                  <a:pt x="5683250" y="514641"/>
                  <a:pt x="5626391" y="571500"/>
                  <a:pt x="5556251" y="571500"/>
                </a:cubicBezTo>
                <a:lnTo>
                  <a:pt x="126999" y="571500"/>
                </a:lnTo>
                <a:cubicBezTo>
                  <a:pt x="56859" y="571500"/>
                  <a:pt x="0" y="514641"/>
                  <a:pt x="0" y="444501"/>
                </a:cubicBezTo>
                <a:lnTo>
                  <a:pt x="0" y="126999"/>
                </a:lnTo>
                <a:cubicBezTo>
                  <a:pt x="0" y="56906"/>
                  <a:pt x="56906" y="0"/>
                  <a:pt x="126999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1" name="Shape 49"/>
          <p:cNvSpPr/>
          <p:nvPr/>
        </p:nvSpPr>
        <p:spPr>
          <a:xfrm>
            <a:off x="6593781" y="6819801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36624" y="153479"/>
                </a:moveTo>
                <a:lnTo>
                  <a:pt x="37021" y="53876"/>
                </a:lnTo>
                <a:cubicBezTo>
                  <a:pt x="28687" y="65559"/>
                  <a:pt x="23812" y="79846"/>
                  <a:pt x="23812" y="95250"/>
                </a:cubicBezTo>
                <a:cubicBezTo>
                  <a:pt x="23812" y="134689"/>
                  <a:pt x="55811" y="166688"/>
                  <a:pt x="95250" y="166688"/>
                </a:cubicBezTo>
                <a:cubicBezTo>
                  <a:pt x="110691" y="166688"/>
                  <a:pt x="124978" y="161813"/>
                  <a:pt x="136624" y="153479"/>
                </a:cubicBezTo>
                <a:close/>
                <a:moveTo>
                  <a:pt x="153479" y="136624"/>
                </a:moveTo>
                <a:cubicBezTo>
                  <a:pt x="161813" y="124941"/>
                  <a:pt x="166688" y="110654"/>
                  <a:pt x="166688" y="95250"/>
                </a:cubicBezTo>
                <a:cubicBezTo>
                  <a:pt x="166688" y="55811"/>
                  <a:pt x="134689" y="23812"/>
                  <a:pt x="95250" y="23812"/>
                </a:cubicBezTo>
                <a:cubicBezTo>
                  <a:pt x="79809" y="23812"/>
                  <a:pt x="65522" y="28687"/>
                  <a:pt x="53876" y="37021"/>
                </a:cubicBezTo>
                <a:lnTo>
                  <a:pt x="153479" y="136624"/>
                </a:lnTo>
                <a:close/>
                <a:moveTo>
                  <a:pt x="0" y="95250"/>
                </a:moveTo>
                <a:cubicBezTo>
                  <a:pt x="0" y="42680"/>
                  <a:pt x="42680" y="0"/>
                  <a:pt x="95250" y="0"/>
                </a:cubicBezTo>
                <a:cubicBezTo>
                  <a:pt x="147820" y="0"/>
                  <a:pt x="190500" y="42680"/>
                  <a:pt x="190500" y="95250"/>
                </a:cubicBezTo>
                <a:cubicBezTo>
                  <a:pt x="190500" y="147820"/>
                  <a:pt x="147820" y="190500"/>
                  <a:pt x="95250" y="190500"/>
                </a:cubicBezTo>
                <a:cubicBezTo>
                  <a:pt x="42680" y="190500"/>
                  <a:pt x="0" y="147820"/>
                  <a:pt x="0" y="9525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2" name="Text 50"/>
          <p:cNvSpPr/>
          <p:nvPr/>
        </p:nvSpPr>
        <p:spPr>
          <a:xfrm>
            <a:off x="6580188" y="6788051"/>
            <a:ext cx="5183188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CAN'T BYPASS • PHONE LOCKED • CHECK FAILS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00" y="320000"/>
            <a:ext cx="1208000" cy="352000"/>
          </a:xfrm>
          <a:custGeom>
            <a:avLst/>
            <a:gdLst/>
            <a:ahLst/>
            <a:cxnLst/>
            <a:rect l="l" t="t" r="r" b="b"/>
            <a:pathLst>
              <a:path w="1208000" h="352000">
                <a:moveTo>
                  <a:pt x="176000" y="0"/>
                </a:moveTo>
                <a:lnTo>
                  <a:pt x="1032000" y="0"/>
                </a:lnTo>
                <a:cubicBezTo>
                  <a:pt x="1129202" y="0"/>
                  <a:pt x="1208000" y="78798"/>
                  <a:pt x="1208000" y="176000"/>
                </a:cubicBezTo>
                <a:lnTo>
                  <a:pt x="1208000" y="176000"/>
                </a:lnTo>
                <a:cubicBezTo>
                  <a:pt x="1208000" y="273202"/>
                  <a:pt x="1129202" y="352000"/>
                  <a:pt x="1032000" y="352000"/>
                </a:cubicBezTo>
                <a:lnTo>
                  <a:pt x="176000" y="352000"/>
                </a:lnTo>
                <a:cubicBezTo>
                  <a:pt x="78863" y="352000"/>
                  <a:pt x="0" y="273137"/>
                  <a:pt x="0" y="176000"/>
                </a:cubicBezTo>
                <a:lnTo>
                  <a:pt x="0" y="176000"/>
                </a:lnTo>
                <a:cubicBezTo>
                  <a:pt x="0" y="78863"/>
                  <a:pt x="78863" y="0"/>
                  <a:pt x="176000" y="0"/>
                </a:cubicBezTo>
                <a:close/>
              </a:path>
            </a:pathLst>
          </a:custGeom>
          <a:solidFill>
            <a:srgbClr val="FEE2E2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" name="Shape 1"/>
          <p:cNvSpPr/>
          <p:nvPr/>
        </p:nvSpPr>
        <p:spPr>
          <a:xfrm>
            <a:off x="480000" y="464000"/>
            <a:ext cx="64000" cy="64000"/>
          </a:xfrm>
          <a:custGeom>
            <a:avLst/>
            <a:gdLst/>
            <a:ahLst/>
            <a:cxnLst/>
            <a:rect l="l" t="t" r="r" b="b"/>
            <a:pathLst>
              <a:path w="64000" h="64000">
                <a:moveTo>
                  <a:pt x="32000" y="0"/>
                </a:moveTo>
                <a:lnTo>
                  <a:pt x="32000" y="0"/>
                </a:lnTo>
                <a:cubicBezTo>
                  <a:pt x="49661" y="0"/>
                  <a:pt x="64000" y="14339"/>
                  <a:pt x="64000" y="32000"/>
                </a:cubicBezTo>
                <a:lnTo>
                  <a:pt x="64000" y="32000"/>
                </a:lnTo>
                <a:cubicBezTo>
                  <a:pt x="64000" y="49661"/>
                  <a:pt x="49661" y="64000"/>
                  <a:pt x="32000" y="64000"/>
                </a:cubicBezTo>
                <a:lnTo>
                  <a:pt x="32000" y="64000"/>
                </a:lnTo>
                <a:cubicBezTo>
                  <a:pt x="14339" y="64000"/>
                  <a:pt x="0" y="49661"/>
                  <a:pt x="0" y="32000"/>
                </a:cubicBezTo>
                <a:lnTo>
                  <a:pt x="0" y="32000"/>
                </a:lnTo>
                <a:cubicBezTo>
                  <a:pt x="0" y="14339"/>
                  <a:pt x="14339" y="0"/>
                  <a:pt x="32000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" name="Text 2"/>
          <p:cNvSpPr/>
          <p:nvPr/>
        </p:nvSpPr>
        <p:spPr>
          <a:xfrm>
            <a:off x="608000" y="384000"/>
            <a:ext cx="832000" cy="2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4" b="1" dirty="0">
                <a:solidFill>
                  <a:srgbClr val="EF444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Impact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20000" y="768000"/>
            <a:ext cx="11840000" cy="57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535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REAL COST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20000" y="1408000"/>
            <a:ext cx="1024000" cy="32000"/>
          </a:xfrm>
          <a:custGeom>
            <a:avLst/>
            <a:gdLst/>
            <a:ahLst/>
            <a:cxnLst/>
            <a:rect l="l" t="t" r="r" b="b"/>
            <a:pathLst>
              <a:path w="1024000" h="32000">
                <a:moveTo>
                  <a:pt x="0" y="0"/>
                </a:moveTo>
                <a:lnTo>
                  <a:pt x="1024000" y="0"/>
                </a:lnTo>
                <a:lnTo>
                  <a:pt x="1024000" y="32000"/>
                </a:lnTo>
                <a:lnTo>
                  <a:pt x="0" y="32000"/>
                </a:lnTo>
                <a:lnTo>
                  <a:pt x="0" y="0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5"/>
          <p:cNvSpPr/>
          <p:nvPr/>
        </p:nvSpPr>
        <p:spPr>
          <a:xfrm>
            <a:off x="320000" y="1504000"/>
            <a:ext cx="11648000" cy="25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12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financial and emotional toll of digital estate failure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26400" y="1894300"/>
            <a:ext cx="3732800" cy="3756800"/>
          </a:xfrm>
          <a:custGeom>
            <a:avLst/>
            <a:gdLst/>
            <a:ahLst/>
            <a:cxnLst/>
            <a:rect l="l" t="t" r="r" b="b"/>
            <a:pathLst>
              <a:path w="3732800" h="3756800">
                <a:moveTo>
                  <a:pt x="192015" y="0"/>
                </a:moveTo>
                <a:lnTo>
                  <a:pt x="3540785" y="0"/>
                </a:lnTo>
                <a:cubicBezTo>
                  <a:pt x="3646832" y="0"/>
                  <a:pt x="3732800" y="85968"/>
                  <a:pt x="3732800" y="192015"/>
                </a:cubicBezTo>
                <a:lnTo>
                  <a:pt x="3732800" y="3564785"/>
                </a:lnTo>
                <a:cubicBezTo>
                  <a:pt x="3732800" y="3670832"/>
                  <a:pt x="3646832" y="3756800"/>
                  <a:pt x="3540785" y="3756800"/>
                </a:cubicBezTo>
                <a:lnTo>
                  <a:pt x="192015" y="3756800"/>
                </a:lnTo>
                <a:cubicBezTo>
                  <a:pt x="85968" y="3756800"/>
                  <a:pt x="0" y="3670832"/>
                  <a:pt x="0" y="3564785"/>
                </a:cubicBezTo>
                <a:lnTo>
                  <a:pt x="0" y="192015"/>
                </a:lnTo>
                <a:cubicBezTo>
                  <a:pt x="0" y="86039"/>
                  <a:pt x="86039" y="0"/>
                  <a:pt x="192015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EE2E2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9" name="Shape 7"/>
          <p:cNvSpPr/>
          <p:nvPr/>
        </p:nvSpPr>
        <p:spPr>
          <a:xfrm>
            <a:off x="492800" y="2092600"/>
            <a:ext cx="448000" cy="448000"/>
          </a:xfrm>
          <a:custGeom>
            <a:avLst/>
            <a:gdLst/>
            <a:ahLst/>
            <a:cxnLst/>
            <a:rect l="l" t="t" r="r" b="b"/>
            <a:pathLst>
              <a:path w="448000" h="448000">
                <a:moveTo>
                  <a:pt x="127998" y="0"/>
                </a:moveTo>
                <a:lnTo>
                  <a:pt x="320002" y="0"/>
                </a:lnTo>
                <a:cubicBezTo>
                  <a:pt x="390693" y="0"/>
                  <a:pt x="448000" y="57307"/>
                  <a:pt x="448000" y="127998"/>
                </a:cubicBezTo>
                <a:lnTo>
                  <a:pt x="448000" y="320002"/>
                </a:lnTo>
                <a:cubicBezTo>
                  <a:pt x="448000" y="390693"/>
                  <a:pt x="390693" y="448000"/>
                  <a:pt x="320002" y="448000"/>
                </a:cubicBezTo>
                <a:lnTo>
                  <a:pt x="127998" y="448000"/>
                </a:lnTo>
                <a:cubicBezTo>
                  <a:pt x="57307" y="448000"/>
                  <a:pt x="0" y="390693"/>
                  <a:pt x="0" y="320002"/>
                </a:cubicBezTo>
                <a:lnTo>
                  <a:pt x="0" y="127998"/>
                </a:lnTo>
                <a:cubicBezTo>
                  <a:pt x="0" y="57354"/>
                  <a:pt x="57354" y="0"/>
                  <a:pt x="127998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0" name="Shape 8"/>
          <p:cNvSpPr/>
          <p:nvPr/>
        </p:nvSpPr>
        <p:spPr>
          <a:xfrm>
            <a:off x="644800" y="2220600"/>
            <a:ext cx="144000" cy="192000"/>
          </a:xfrm>
          <a:custGeom>
            <a:avLst/>
            <a:gdLst/>
            <a:ahLst/>
            <a:cxnLst/>
            <a:rect l="l" t="t" r="r" b="b"/>
            <a:pathLst>
              <a:path w="144000" h="192000">
                <a:moveTo>
                  <a:pt x="15038" y="175163"/>
                </a:moveTo>
                <a:lnTo>
                  <a:pt x="10838" y="178538"/>
                </a:lnTo>
                <a:cubicBezTo>
                  <a:pt x="9638" y="179475"/>
                  <a:pt x="8175" y="180000"/>
                  <a:pt x="6675" y="180000"/>
                </a:cubicBezTo>
                <a:cubicBezTo>
                  <a:pt x="3000" y="180000"/>
                  <a:pt x="0" y="177000"/>
                  <a:pt x="0" y="173325"/>
                </a:cubicBezTo>
                <a:lnTo>
                  <a:pt x="0" y="72000"/>
                </a:lnTo>
                <a:cubicBezTo>
                  <a:pt x="0" y="32250"/>
                  <a:pt x="32250" y="0"/>
                  <a:pt x="72000" y="0"/>
                </a:cubicBezTo>
                <a:cubicBezTo>
                  <a:pt x="111750" y="0"/>
                  <a:pt x="144000" y="32250"/>
                  <a:pt x="144000" y="72000"/>
                </a:cubicBezTo>
                <a:lnTo>
                  <a:pt x="144000" y="173325"/>
                </a:lnTo>
                <a:cubicBezTo>
                  <a:pt x="144000" y="177000"/>
                  <a:pt x="141000" y="180000"/>
                  <a:pt x="137325" y="180000"/>
                </a:cubicBezTo>
                <a:cubicBezTo>
                  <a:pt x="135825" y="180000"/>
                  <a:pt x="134363" y="179475"/>
                  <a:pt x="133162" y="178538"/>
                </a:cubicBezTo>
                <a:lnTo>
                  <a:pt x="128962" y="175163"/>
                </a:lnTo>
                <a:cubicBezTo>
                  <a:pt x="123937" y="171150"/>
                  <a:pt x="116663" y="171788"/>
                  <a:pt x="112425" y="176625"/>
                </a:cubicBezTo>
                <a:lnTo>
                  <a:pt x="100988" y="189750"/>
                </a:lnTo>
                <a:cubicBezTo>
                  <a:pt x="99750" y="191175"/>
                  <a:pt x="97913" y="192000"/>
                  <a:pt x="96000" y="192000"/>
                </a:cubicBezTo>
                <a:cubicBezTo>
                  <a:pt x="94087" y="192000"/>
                  <a:pt x="92288" y="191175"/>
                  <a:pt x="91012" y="189750"/>
                </a:cubicBezTo>
                <a:lnTo>
                  <a:pt x="81037" y="178313"/>
                </a:lnTo>
                <a:cubicBezTo>
                  <a:pt x="76275" y="172838"/>
                  <a:pt x="67763" y="172838"/>
                  <a:pt x="62962" y="178313"/>
                </a:cubicBezTo>
                <a:lnTo>
                  <a:pt x="52988" y="189750"/>
                </a:lnTo>
                <a:cubicBezTo>
                  <a:pt x="51750" y="191175"/>
                  <a:pt x="49913" y="192000"/>
                  <a:pt x="48000" y="192000"/>
                </a:cubicBezTo>
                <a:cubicBezTo>
                  <a:pt x="46087" y="192000"/>
                  <a:pt x="44288" y="191175"/>
                  <a:pt x="43013" y="189750"/>
                </a:cubicBezTo>
                <a:lnTo>
                  <a:pt x="31575" y="176625"/>
                </a:lnTo>
                <a:cubicBezTo>
                  <a:pt x="27338" y="171788"/>
                  <a:pt x="20063" y="171150"/>
                  <a:pt x="15038" y="175163"/>
                </a:cubicBezTo>
                <a:close/>
                <a:moveTo>
                  <a:pt x="60000" y="72000"/>
                </a:moveTo>
                <a:cubicBezTo>
                  <a:pt x="60000" y="65377"/>
                  <a:pt x="54623" y="60000"/>
                  <a:pt x="48000" y="60000"/>
                </a:cubicBezTo>
                <a:cubicBezTo>
                  <a:pt x="41377" y="60000"/>
                  <a:pt x="36000" y="65377"/>
                  <a:pt x="36000" y="72000"/>
                </a:cubicBezTo>
                <a:cubicBezTo>
                  <a:pt x="36000" y="78623"/>
                  <a:pt x="41377" y="84000"/>
                  <a:pt x="48000" y="84000"/>
                </a:cubicBezTo>
                <a:cubicBezTo>
                  <a:pt x="54623" y="84000"/>
                  <a:pt x="60000" y="78623"/>
                  <a:pt x="60000" y="72000"/>
                </a:cubicBezTo>
                <a:close/>
                <a:moveTo>
                  <a:pt x="96000" y="84000"/>
                </a:moveTo>
                <a:cubicBezTo>
                  <a:pt x="102623" y="84000"/>
                  <a:pt x="108000" y="78623"/>
                  <a:pt x="108000" y="72000"/>
                </a:cubicBezTo>
                <a:cubicBezTo>
                  <a:pt x="108000" y="65377"/>
                  <a:pt x="102623" y="60000"/>
                  <a:pt x="96000" y="60000"/>
                </a:cubicBezTo>
                <a:cubicBezTo>
                  <a:pt x="89377" y="60000"/>
                  <a:pt x="84000" y="65377"/>
                  <a:pt x="84000" y="72000"/>
                </a:cubicBezTo>
                <a:cubicBezTo>
                  <a:pt x="84000" y="78623"/>
                  <a:pt x="89377" y="84000"/>
                  <a:pt x="96000" y="8400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1" name="Text 9"/>
          <p:cNvSpPr/>
          <p:nvPr/>
        </p:nvSpPr>
        <p:spPr>
          <a:xfrm>
            <a:off x="1036800" y="2060701"/>
            <a:ext cx="1672000" cy="51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12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ZOMBIE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512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SUBSCRIPTIONS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92800" y="2700500"/>
            <a:ext cx="3640000" cy="48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780" b="1" dirty="0">
                <a:solidFill>
                  <a:srgbClr val="EF444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$140</a:t>
            </a:r>
            <a:r>
              <a:rPr lang="en-US" sz="1890" b="1" dirty="0">
                <a:solidFill>
                  <a:srgbClr val="EF444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/mo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492800" y="3244500"/>
            <a:ext cx="3472000" cy="2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Netflix, cloud, SaaS draining the estate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492800" y="3596500"/>
            <a:ext cx="3400000" cy="384000"/>
          </a:xfrm>
          <a:custGeom>
            <a:avLst/>
            <a:gdLst/>
            <a:ahLst/>
            <a:cxnLst/>
            <a:rect l="l" t="t" r="r" b="b"/>
            <a:pathLst>
              <a:path w="3400000" h="384000">
                <a:moveTo>
                  <a:pt x="64001" y="0"/>
                </a:moveTo>
                <a:lnTo>
                  <a:pt x="3335999" y="0"/>
                </a:lnTo>
                <a:cubicBezTo>
                  <a:pt x="3371346" y="0"/>
                  <a:pt x="3400000" y="28654"/>
                  <a:pt x="3400000" y="64001"/>
                </a:cubicBezTo>
                <a:lnTo>
                  <a:pt x="3400000" y="319999"/>
                </a:lnTo>
                <a:cubicBezTo>
                  <a:pt x="3400000" y="355346"/>
                  <a:pt x="3371346" y="384000"/>
                  <a:pt x="3335999" y="384000"/>
                </a:cubicBezTo>
                <a:lnTo>
                  <a:pt x="64001" y="384000"/>
                </a:lnTo>
                <a:cubicBezTo>
                  <a:pt x="28654" y="384000"/>
                  <a:pt x="0" y="355346"/>
                  <a:pt x="0" y="319999"/>
                </a:cubicBezTo>
                <a:lnTo>
                  <a:pt x="0" y="64001"/>
                </a:lnTo>
                <a:cubicBezTo>
                  <a:pt x="0" y="28678"/>
                  <a:pt x="28678" y="0"/>
                  <a:pt x="64001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5" name="Shape 13"/>
          <p:cNvSpPr/>
          <p:nvPr/>
        </p:nvSpPr>
        <p:spPr>
          <a:xfrm>
            <a:off x="588800" y="3724500"/>
            <a:ext cx="160000" cy="128000"/>
          </a:xfrm>
          <a:custGeom>
            <a:avLst/>
            <a:gdLst/>
            <a:ahLst/>
            <a:cxnLst/>
            <a:rect l="l" t="t" r="r" b="b"/>
            <a:pathLst>
              <a:path w="160000" h="128000"/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6" name="Text 14"/>
          <p:cNvSpPr/>
          <p:nvPr/>
        </p:nvSpPr>
        <p:spPr>
          <a:xfrm>
            <a:off x="812800" y="3692500"/>
            <a:ext cx="1416000" cy="19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8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Netflix, Spotify, Disney+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92800" y="4044500"/>
            <a:ext cx="3400000" cy="384000"/>
          </a:xfrm>
          <a:custGeom>
            <a:avLst/>
            <a:gdLst/>
            <a:ahLst/>
            <a:cxnLst/>
            <a:rect l="l" t="t" r="r" b="b"/>
            <a:pathLst>
              <a:path w="3400000" h="384000">
                <a:moveTo>
                  <a:pt x="64001" y="0"/>
                </a:moveTo>
                <a:lnTo>
                  <a:pt x="3335999" y="0"/>
                </a:lnTo>
                <a:cubicBezTo>
                  <a:pt x="3371346" y="0"/>
                  <a:pt x="3400000" y="28654"/>
                  <a:pt x="3400000" y="64001"/>
                </a:cubicBezTo>
                <a:lnTo>
                  <a:pt x="3400000" y="319999"/>
                </a:lnTo>
                <a:cubicBezTo>
                  <a:pt x="3400000" y="355346"/>
                  <a:pt x="3371346" y="384000"/>
                  <a:pt x="3335999" y="384000"/>
                </a:cubicBezTo>
                <a:lnTo>
                  <a:pt x="64001" y="384000"/>
                </a:lnTo>
                <a:cubicBezTo>
                  <a:pt x="28654" y="384000"/>
                  <a:pt x="0" y="355346"/>
                  <a:pt x="0" y="319999"/>
                </a:cubicBezTo>
                <a:lnTo>
                  <a:pt x="0" y="64001"/>
                </a:lnTo>
                <a:cubicBezTo>
                  <a:pt x="0" y="28678"/>
                  <a:pt x="28678" y="0"/>
                  <a:pt x="64001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8" name="Shape 16"/>
          <p:cNvSpPr/>
          <p:nvPr/>
        </p:nvSpPr>
        <p:spPr>
          <a:xfrm>
            <a:off x="596800" y="4172500"/>
            <a:ext cx="144000" cy="128000"/>
          </a:xfrm>
          <a:custGeom>
            <a:avLst/>
            <a:gdLst/>
            <a:ahLst/>
            <a:cxnLst/>
            <a:rect l="l" t="t" r="r" b="b"/>
            <a:pathLst>
              <a:path w="144000" h="128000">
                <a:moveTo>
                  <a:pt x="0" y="84000"/>
                </a:moveTo>
                <a:cubicBezTo>
                  <a:pt x="0" y="103875"/>
                  <a:pt x="16125" y="120000"/>
                  <a:pt x="36000" y="120000"/>
                </a:cubicBezTo>
                <a:lnTo>
                  <a:pt x="112000" y="120000"/>
                </a:lnTo>
                <a:cubicBezTo>
                  <a:pt x="129675" y="120000"/>
                  <a:pt x="144000" y="105675"/>
                  <a:pt x="144000" y="88000"/>
                </a:cubicBezTo>
                <a:cubicBezTo>
                  <a:pt x="144000" y="75100"/>
                  <a:pt x="136375" y="63975"/>
                  <a:pt x="125375" y="58925"/>
                </a:cubicBezTo>
                <a:cubicBezTo>
                  <a:pt x="127050" y="55650"/>
                  <a:pt x="128000" y="51925"/>
                  <a:pt x="128000" y="48000"/>
                </a:cubicBezTo>
                <a:cubicBezTo>
                  <a:pt x="128000" y="34750"/>
                  <a:pt x="117250" y="24000"/>
                  <a:pt x="104000" y="24000"/>
                </a:cubicBezTo>
                <a:cubicBezTo>
                  <a:pt x="99575" y="24000"/>
                  <a:pt x="95450" y="25200"/>
                  <a:pt x="91900" y="27275"/>
                </a:cubicBezTo>
                <a:cubicBezTo>
                  <a:pt x="85875" y="15825"/>
                  <a:pt x="73850" y="8000"/>
                  <a:pt x="60000" y="8000"/>
                </a:cubicBezTo>
                <a:cubicBezTo>
                  <a:pt x="40125" y="8000"/>
                  <a:pt x="24000" y="24125"/>
                  <a:pt x="24000" y="44000"/>
                </a:cubicBezTo>
                <a:cubicBezTo>
                  <a:pt x="24000" y="46000"/>
                  <a:pt x="24175" y="47975"/>
                  <a:pt x="24475" y="49875"/>
                </a:cubicBezTo>
                <a:cubicBezTo>
                  <a:pt x="10250" y="54675"/>
                  <a:pt x="0" y="68150"/>
                  <a:pt x="0" y="8400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9" name="Text 17"/>
          <p:cNvSpPr/>
          <p:nvPr/>
        </p:nvSpPr>
        <p:spPr>
          <a:xfrm>
            <a:off x="812800" y="4140500"/>
            <a:ext cx="1248000" cy="19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8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iCloud, Google Drive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92800" y="4492500"/>
            <a:ext cx="3400000" cy="384000"/>
          </a:xfrm>
          <a:custGeom>
            <a:avLst/>
            <a:gdLst/>
            <a:ahLst/>
            <a:cxnLst/>
            <a:rect l="l" t="t" r="r" b="b"/>
            <a:pathLst>
              <a:path w="3400000" h="384000">
                <a:moveTo>
                  <a:pt x="64001" y="0"/>
                </a:moveTo>
                <a:lnTo>
                  <a:pt x="3335999" y="0"/>
                </a:lnTo>
                <a:cubicBezTo>
                  <a:pt x="3371346" y="0"/>
                  <a:pt x="3400000" y="28654"/>
                  <a:pt x="3400000" y="64001"/>
                </a:cubicBezTo>
                <a:lnTo>
                  <a:pt x="3400000" y="319999"/>
                </a:lnTo>
                <a:cubicBezTo>
                  <a:pt x="3400000" y="355346"/>
                  <a:pt x="3371346" y="384000"/>
                  <a:pt x="3335999" y="384000"/>
                </a:cubicBezTo>
                <a:lnTo>
                  <a:pt x="64001" y="384000"/>
                </a:lnTo>
                <a:cubicBezTo>
                  <a:pt x="28654" y="384000"/>
                  <a:pt x="0" y="355346"/>
                  <a:pt x="0" y="319999"/>
                </a:cubicBezTo>
                <a:lnTo>
                  <a:pt x="0" y="64001"/>
                </a:lnTo>
                <a:cubicBezTo>
                  <a:pt x="0" y="28678"/>
                  <a:pt x="28678" y="0"/>
                  <a:pt x="64001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1" name="Shape 19"/>
          <p:cNvSpPr/>
          <p:nvPr/>
        </p:nvSpPr>
        <p:spPr>
          <a:xfrm>
            <a:off x="604800" y="4620500"/>
            <a:ext cx="128000" cy="128000"/>
          </a:xfrm>
          <a:custGeom>
            <a:avLst/>
            <a:gdLst/>
            <a:ahLst/>
            <a:cxnLst/>
            <a:rect l="l" t="t" r="r" b="b"/>
            <a:pathLst>
              <a:path w="128000" h="128000">
                <a:moveTo>
                  <a:pt x="50000" y="12000"/>
                </a:moveTo>
                <a:lnTo>
                  <a:pt x="78000" y="12000"/>
                </a:lnTo>
                <a:cubicBezTo>
                  <a:pt x="79100" y="12000"/>
                  <a:pt x="80000" y="12900"/>
                  <a:pt x="80000" y="14000"/>
                </a:cubicBezTo>
                <a:lnTo>
                  <a:pt x="80000" y="24000"/>
                </a:lnTo>
                <a:lnTo>
                  <a:pt x="48000" y="24000"/>
                </a:lnTo>
                <a:lnTo>
                  <a:pt x="48000" y="14000"/>
                </a:lnTo>
                <a:cubicBezTo>
                  <a:pt x="48000" y="12900"/>
                  <a:pt x="48900" y="12000"/>
                  <a:pt x="50000" y="12000"/>
                </a:cubicBezTo>
                <a:close/>
                <a:moveTo>
                  <a:pt x="36000" y="14000"/>
                </a:moveTo>
                <a:lnTo>
                  <a:pt x="36000" y="24000"/>
                </a:lnTo>
                <a:lnTo>
                  <a:pt x="16000" y="24000"/>
                </a:lnTo>
                <a:cubicBezTo>
                  <a:pt x="7175" y="24000"/>
                  <a:pt x="0" y="31175"/>
                  <a:pt x="0" y="40000"/>
                </a:cubicBezTo>
                <a:lnTo>
                  <a:pt x="0" y="64000"/>
                </a:lnTo>
                <a:lnTo>
                  <a:pt x="128000" y="64000"/>
                </a:lnTo>
                <a:lnTo>
                  <a:pt x="128000" y="40000"/>
                </a:lnTo>
                <a:cubicBezTo>
                  <a:pt x="128000" y="31175"/>
                  <a:pt x="120825" y="24000"/>
                  <a:pt x="112000" y="24000"/>
                </a:cubicBezTo>
                <a:lnTo>
                  <a:pt x="92000" y="24000"/>
                </a:lnTo>
                <a:lnTo>
                  <a:pt x="92000" y="14000"/>
                </a:lnTo>
                <a:cubicBezTo>
                  <a:pt x="92000" y="6275"/>
                  <a:pt x="85725" y="0"/>
                  <a:pt x="78000" y="0"/>
                </a:cubicBezTo>
                <a:lnTo>
                  <a:pt x="50000" y="0"/>
                </a:lnTo>
                <a:cubicBezTo>
                  <a:pt x="42275" y="0"/>
                  <a:pt x="36000" y="6275"/>
                  <a:pt x="36000" y="14000"/>
                </a:cubicBezTo>
                <a:close/>
                <a:moveTo>
                  <a:pt x="128000" y="76000"/>
                </a:moveTo>
                <a:lnTo>
                  <a:pt x="80000" y="76000"/>
                </a:lnTo>
                <a:lnTo>
                  <a:pt x="80000" y="80000"/>
                </a:lnTo>
                <a:cubicBezTo>
                  <a:pt x="80000" y="84425"/>
                  <a:pt x="76425" y="88000"/>
                  <a:pt x="72000" y="88000"/>
                </a:cubicBezTo>
                <a:lnTo>
                  <a:pt x="56000" y="88000"/>
                </a:lnTo>
                <a:cubicBezTo>
                  <a:pt x="51575" y="88000"/>
                  <a:pt x="48000" y="84425"/>
                  <a:pt x="48000" y="80000"/>
                </a:cubicBezTo>
                <a:lnTo>
                  <a:pt x="48000" y="76000"/>
                </a:lnTo>
                <a:lnTo>
                  <a:pt x="0" y="76000"/>
                </a:lnTo>
                <a:lnTo>
                  <a:pt x="0" y="104000"/>
                </a:lnTo>
                <a:cubicBezTo>
                  <a:pt x="0" y="112825"/>
                  <a:pt x="7175" y="120000"/>
                  <a:pt x="16000" y="120000"/>
                </a:cubicBezTo>
                <a:lnTo>
                  <a:pt x="112000" y="120000"/>
                </a:lnTo>
                <a:cubicBezTo>
                  <a:pt x="120825" y="120000"/>
                  <a:pt x="128000" y="112825"/>
                  <a:pt x="128000" y="104000"/>
                </a:cubicBezTo>
                <a:lnTo>
                  <a:pt x="128000" y="76000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2" name="Text 20"/>
          <p:cNvSpPr/>
          <p:nvPr/>
        </p:nvSpPr>
        <p:spPr>
          <a:xfrm>
            <a:off x="812800" y="4588500"/>
            <a:ext cx="1256000" cy="19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8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Slack, Notion, Adobe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92800" y="5004500"/>
            <a:ext cx="3400000" cy="480000"/>
          </a:xfrm>
          <a:custGeom>
            <a:avLst/>
            <a:gdLst/>
            <a:ahLst/>
            <a:cxnLst/>
            <a:rect l="l" t="t" r="r" b="b"/>
            <a:pathLst>
              <a:path w="3400000" h="480000">
                <a:moveTo>
                  <a:pt x="96000" y="0"/>
                </a:moveTo>
                <a:lnTo>
                  <a:pt x="3304000" y="0"/>
                </a:lnTo>
                <a:cubicBezTo>
                  <a:pt x="3357019" y="0"/>
                  <a:pt x="3400000" y="42981"/>
                  <a:pt x="3400000" y="96000"/>
                </a:cubicBezTo>
                <a:lnTo>
                  <a:pt x="3400000" y="384000"/>
                </a:lnTo>
                <a:cubicBezTo>
                  <a:pt x="3400000" y="437019"/>
                  <a:pt x="3357019" y="480000"/>
                  <a:pt x="3304000" y="480000"/>
                </a:cubicBezTo>
                <a:lnTo>
                  <a:pt x="96000" y="480000"/>
                </a:lnTo>
                <a:cubicBezTo>
                  <a:pt x="42981" y="480000"/>
                  <a:pt x="0" y="437019"/>
                  <a:pt x="0" y="384000"/>
                </a:cubicBezTo>
                <a:lnTo>
                  <a:pt x="0" y="96000"/>
                </a:lnTo>
                <a:cubicBezTo>
                  <a:pt x="0" y="43016"/>
                  <a:pt x="43016" y="0"/>
                  <a:pt x="96000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4" name="Text 22"/>
          <p:cNvSpPr/>
          <p:nvPr/>
        </p:nvSpPr>
        <p:spPr>
          <a:xfrm>
            <a:off x="580800" y="5132500"/>
            <a:ext cx="3224000" cy="2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26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$1,680/year lost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4229200" y="1894300"/>
            <a:ext cx="3732800" cy="3756800"/>
          </a:xfrm>
          <a:custGeom>
            <a:avLst/>
            <a:gdLst/>
            <a:ahLst/>
            <a:cxnLst/>
            <a:rect l="l" t="t" r="r" b="b"/>
            <a:pathLst>
              <a:path w="3732800" h="3756800">
                <a:moveTo>
                  <a:pt x="192015" y="0"/>
                </a:moveTo>
                <a:lnTo>
                  <a:pt x="3540785" y="0"/>
                </a:lnTo>
                <a:cubicBezTo>
                  <a:pt x="3646832" y="0"/>
                  <a:pt x="3732800" y="85968"/>
                  <a:pt x="3732800" y="192015"/>
                </a:cubicBezTo>
                <a:lnTo>
                  <a:pt x="3732800" y="3564785"/>
                </a:lnTo>
                <a:cubicBezTo>
                  <a:pt x="3732800" y="3670832"/>
                  <a:pt x="3646832" y="3756800"/>
                  <a:pt x="3540785" y="3756800"/>
                </a:cubicBezTo>
                <a:lnTo>
                  <a:pt x="192015" y="3756800"/>
                </a:lnTo>
                <a:cubicBezTo>
                  <a:pt x="85968" y="3756800"/>
                  <a:pt x="0" y="3670832"/>
                  <a:pt x="0" y="3564785"/>
                </a:cubicBezTo>
                <a:lnTo>
                  <a:pt x="0" y="192015"/>
                </a:lnTo>
                <a:cubicBezTo>
                  <a:pt x="0" y="86039"/>
                  <a:pt x="86039" y="0"/>
                  <a:pt x="192015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EF3C7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26" name="Shape 24"/>
          <p:cNvSpPr/>
          <p:nvPr/>
        </p:nvSpPr>
        <p:spPr>
          <a:xfrm>
            <a:off x="4395600" y="2092600"/>
            <a:ext cx="448000" cy="448000"/>
          </a:xfrm>
          <a:custGeom>
            <a:avLst/>
            <a:gdLst/>
            <a:ahLst/>
            <a:cxnLst/>
            <a:rect l="l" t="t" r="r" b="b"/>
            <a:pathLst>
              <a:path w="448000" h="448000">
                <a:moveTo>
                  <a:pt x="127998" y="0"/>
                </a:moveTo>
                <a:lnTo>
                  <a:pt x="320002" y="0"/>
                </a:lnTo>
                <a:cubicBezTo>
                  <a:pt x="390693" y="0"/>
                  <a:pt x="448000" y="57307"/>
                  <a:pt x="448000" y="127998"/>
                </a:cubicBezTo>
                <a:lnTo>
                  <a:pt x="448000" y="320002"/>
                </a:lnTo>
                <a:cubicBezTo>
                  <a:pt x="448000" y="390693"/>
                  <a:pt x="390693" y="448000"/>
                  <a:pt x="320002" y="448000"/>
                </a:cubicBezTo>
                <a:lnTo>
                  <a:pt x="127998" y="448000"/>
                </a:lnTo>
                <a:cubicBezTo>
                  <a:pt x="57307" y="448000"/>
                  <a:pt x="0" y="390693"/>
                  <a:pt x="0" y="320002"/>
                </a:cubicBezTo>
                <a:lnTo>
                  <a:pt x="0" y="127998"/>
                </a:lnTo>
                <a:cubicBezTo>
                  <a:pt x="0" y="57354"/>
                  <a:pt x="57354" y="0"/>
                  <a:pt x="127998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7" name="Shape 25"/>
          <p:cNvSpPr/>
          <p:nvPr/>
        </p:nvSpPr>
        <p:spPr>
          <a:xfrm>
            <a:off x="4523600" y="2220600"/>
            <a:ext cx="192000" cy="192000"/>
          </a:xfrm>
          <a:custGeom>
            <a:avLst/>
            <a:gdLst/>
            <a:ahLst/>
            <a:cxnLst/>
            <a:rect l="l" t="t" r="r" b="b"/>
            <a:pathLst>
              <a:path w="192000" h="192000">
                <a:moveTo>
                  <a:pt x="3000" y="96000"/>
                </a:moveTo>
                <a:cubicBezTo>
                  <a:pt x="3000" y="44672"/>
                  <a:pt x="44672" y="3000"/>
                  <a:pt x="96000" y="3000"/>
                </a:cubicBezTo>
                <a:cubicBezTo>
                  <a:pt x="147328" y="3000"/>
                  <a:pt x="189000" y="44672"/>
                  <a:pt x="189000" y="96000"/>
                </a:cubicBezTo>
                <a:cubicBezTo>
                  <a:pt x="189000" y="147328"/>
                  <a:pt x="147328" y="189000"/>
                  <a:pt x="96000" y="189000"/>
                </a:cubicBezTo>
                <a:cubicBezTo>
                  <a:pt x="44672" y="189000"/>
                  <a:pt x="3000" y="147328"/>
                  <a:pt x="3000" y="96000"/>
                </a:cubicBezTo>
                <a:close/>
                <a:moveTo>
                  <a:pt x="135863" y="82763"/>
                </a:moveTo>
                <a:cubicBezTo>
                  <a:pt x="137700" y="70388"/>
                  <a:pt x="128287" y="63750"/>
                  <a:pt x="115388" y="59287"/>
                </a:cubicBezTo>
                <a:lnTo>
                  <a:pt x="119550" y="42525"/>
                </a:lnTo>
                <a:lnTo>
                  <a:pt x="109350" y="39975"/>
                </a:lnTo>
                <a:lnTo>
                  <a:pt x="105263" y="56288"/>
                </a:lnTo>
                <a:cubicBezTo>
                  <a:pt x="102563" y="55612"/>
                  <a:pt x="99825" y="54975"/>
                  <a:pt x="97088" y="54375"/>
                </a:cubicBezTo>
                <a:lnTo>
                  <a:pt x="101175" y="37950"/>
                </a:lnTo>
                <a:lnTo>
                  <a:pt x="90975" y="35400"/>
                </a:lnTo>
                <a:lnTo>
                  <a:pt x="86775" y="52163"/>
                </a:lnTo>
                <a:cubicBezTo>
                  <a:pt x="84563" y="51675"/>
                  <a:pt x="82388" y="51150"/>
                  <a:pt x="80250" y="50625"/>
                </a:cubicBezTo>
                <a:lnTo>
                  <a:pt x="80250" y="50588"/>
                </a:lnTo>
                <a:lnTo>
                  <a:pt x="66188" y="47063"/>
                </a:lnTo>
                <a:lnTo>
                  <a:pt x="63488" y="57975"/>
                </a:lnTo>
                <a:cubicBezTo>
                  <a:pt x="63488" y="57975"/>
                  <a:pt x="71063" y="59700"/>
                  <a:pt x="70913" y="59813"/>
                </a:cubicBezTo>
                <a:cubicBezTo>
                  <a:pt x="75038" y="60863"/>
                  <a:pt x="75788" y="63563"/>
                  <a:pt x="75675" y="65738"/>
                </a:cubicBezTo>
                <a:lnTo>
                  <a:pt x="70913" y="84825"/>
                </a:lnTo>
                <a:cubicBezTo>
                  <a:pt x="71213" y="84900"/>
                  <a:pt x="71550" y="85013"/>
                  <a:pt x="71963" y="85163"/>
                </a:cubicBezTo>
                <a:cubicBezTo>
                  <a:pt x="71625" y="85088"/>
                  <a:pt x="71250" y="84975"/>
                  <a:pt x="70875" y="84900"/>
                </a:cubicBezTo>
                <a:lnTo>
                  <a:pt x="64200" y="111638"/>
                </a:lnTo>
                <a:cubicBezTo>
                  <a:pt x="63713" y="112875"/>
                  <a:pt x="62400" y="114788"/>
                  <a:pt x="59513" y="114075"/>
                </a:cubicBezTo>
                <a:cubicBezTo>
                  <a:pt x="59625" y="114225"/>
                  <a:pt x="52088" y="112238"/>
                  <a:pt x="52088" y="112238"/>
                </a:cubicBezTo>
                <a:lnTo>
                  <a:pt x="47025" y="123900"/>
                </a:lnTo>
                <a:lnTo>
                  <a:pt x="60300" y="127200"/>
                </a:lnTo>
                <a:cubicBezTo>
                  <a:pt x="62775" y="127838"/>
                  <a:pt x="65175" y="128475"/>
                  <a:pt x="67575" y="129075"/>
                </a:cubicBezTo>
                <a:lnTo>
                  <a:pt x="63338" y="146025"/>
                </a:lnTo>
                <a:lnTo>
                  <a:pt x="73538" y="148575"/>
                </a:lnTo>
                <a:lnTo>
                  <a:pt x="77738" y="131813"/>
                </a:lnTo>
                <a:cubicBezTo>
                  <a:pt x="80438" y="132563"/>
                  <a:pt x="83138" y="133238"/>
                  <a:pt x="85875" y="133913"/>
                </a:cubicBezTo>
                <a:lnTo>
                  <a:pt x="81713" y="150600"/>
                </a:lnTo>
                <a:lnTo>
                  <a:pt x="91913" y="153150"/>
                </a:lnTo>
                <a:lnTo>
                  <a:pt x="96150" y="136238"/>
                </a:lnTo>
                <a:cubicBezTo>
                  <a:pt x="113550" y="139538"/>
                  <a:pt x="126637" y="138188"/>
                  <a:pt x="132150" y="122475"/>
                </a:cubicBezTo>
                <a:cubicBezTo>
                  <a:pt x="136575" y="109800"/>
                  <a:pt x="131925" y="102488"/>
                  <a:pt x="122775" y="97725"/>
                </a:cubicBezTo>
                <a:cubicBezTo>
                  <a:pt x="129450" y="96188"/>
                  <a:pt x="134475" y="91800"/>
                  <a:pt x="135788" y="82763"/>
                </a:cubicBezTo>
                <a:close/>
                <a:moveTo>
                  <a:pt x="112538" y="115462"/>
                </a:moveTo>
                <a:cubicBezTo>
                  <a:pt x="109388" y="128138"/>
                  <a:pt x="88050" y="121275"/>
                  <a:pt x="81113" y="119550"/>
                </a:cubicBezTo>
                <a:lnTo>
                  <a:pt x="86700" y="97087"/>
                </a:lnTo>
                <a:cubicBezTo>
                  <a:pt x="93600" y="98813"/>
                  <a:pt x="115800" y="102225"/>
                  <a:pt x="112500" y="115462"/>
                </a:cubicBezTo>
                <a:close/>
                <a:moveTo>
                  <a:pt x="115687" y="82575"/>
                </a:moveTo>
                <a:cubicBezTo>
                  <a:pt x="112800" y="94087"/>
                  <a:pt x="95063" y="88237"/>
                  <a:pt x="89288" y="86813"/>
                </a:cubicBezTo>
                <a:lnTo>
                  <a:pt x="94350" y="66450"/>
                </a:lnTo>
                <a:cubicBezTo>
                  <a:pt x="100125" y="67875"/>
                  <a:pt x="118650" y="70575"/>
                  <a:pt x="115650" y="82575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8" name="Text 26"/>
          <p:cNvSpPr/>
          <p:nvPr/>
        </p:nvSpPr>
        <p:spPr>
          <a:xfrm>
            <a:off x="4939600" y="2060701"/>
            <a:ext cx="1024000" cy="51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12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CRYPTO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512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WALLETS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4395600" y="2710100"/>
            <a:ext cx="3592000" cy="76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024" b="1" dirty="0">
                <a:solidFill>
                  <a:srgbClr val="F9731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PERMANENTLY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3024" b="1" dirty="0">
                <a:solidFill>
                  <a:srgbClr val="F9731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LOST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4395600" y="3542100"/>
            <a:ext cx="3472000" cy="2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Without seed phrases, assets vanish forever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4398800" y="3897300"/>
            <a:ext cx="3390400" cy="774400"/>
          </a:xfrm>
          <a:custGeom>
            <a:avLst/>
            <a:gdLst/>
            <a:ahLst/>
            <a:cxnLst/>
            <a:rect l="l" t="t" r="r" b="b"/>
            <a:pathLst>
              <a:path w="3390400" h="774400">
                <a:moveTo>
                  <a:pt x="96002" y="0"/>
                </a:moveTo>
                <a:lnTo>
                  <a:pt x="3294398" y="0"/>
                </a:lnTo>
                <a:cubicBezTo>
                  <a:pt x="3347418" y="0"/>
                  <a:pt x="3390400" y="42982"/>
                  <a:pt x="3390400" y="96002"/>
                </a:cubicBezTo>
                <a:lnTo>
                  <a:pt x="3390400" y="678398"/>
                </a:lnTo>
                <a:cubicBezTo>
                  <a:pt x="3390400" y="731418"/>
                  <a:pt x="3347418" y="774400"/>
                  <a:pt x="3294398" y="774400"/>
                </a:cubicBezTo>
                <a:lnTo>
                  <a:pt x="96002" y="774400"/>
                </a:lnTo>
                <a:cubicBezTo>
                  <a:pt x="42982" y="774400"/>
                  <a:pt x="0" y="731418"/>
                  <a:pt x="0" y="678398"/>
                </a:cubicBezTo>
                <a:lnTo>
                  <a:pt x="0" y="96002"/>
                </a:lnTo>
                <a:cubicBezTo>
                  <a:pt x="0" y="43017"/>
                  <a:pt x="43017" y="0"/>
                  <a:pt x="96002" y="0"/>
                </a:cubicBezTo>
                <a:close/>
              </a:path>
            </a:pathLst>
          </a:custGeom>
          <a:solidFill>
            <a:srgbClr val="FEF3C7"/>
          </a:solidFill>
          <a:ln w="10160">
            <a:solidFill>
              <a:srgbClr val="F97316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32" name="Text 30"/>
          <p:cNvSpPr/>
          <p:nvPr/>
        </p:nvSpPr>
        <p:spPr>
          <a:xfrm>
            <a:off x="4458000" y="4028500"/>
            <a:ext cx="3272000" cy="3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268" b="1" dirty="0">
                <a:solidFill>
                  <a:srgbClr val="F9731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$50K+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4498000" y="4348500"/>
            <a:ext cx="3192000" cy="19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8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Average crypto lost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4411600" y="4802900"/>
            <a:ext cx="128000" cy="128000"/>
          </a:xfrm>
          <a:custGeom>
            <a:avLst/>
            <a:gdLst/>
            <a:ahLst/>
            <a:cxnLst/>
            <a:rect l="l" t="t" r="r" b="b"/>
            <a:pathLst>
              <a:path w="128000" h="128000">
                <a:moveTo>
                  <a:pt x="64000" y="128000"/>
                </a:moveTo>
                <a:cubicBezTo>
                  <a:pt x="99323" y="128000"/>
                  <a:pt x="128000" y="99323"/>
                  <a:pt x="128000" y="64000"/>
                </a:cubicBezTo>
                <a:cubicBezTo>
                  <a:pt x="128000" y="28677"/>
                  <a:pt x="99323" y="0"/>
                  <a:pt x="64000" y="0"/>
                </a:cubicBezTo>
                <a:cubicBezTo>
                  <a:pt x="28677" y="0"/>
                  <a:pt x="0" y="28677"/>
                  <a:pt x="0" y="64000"/>
                </a:cubicBezTo>
                <a:cubicBezTo>
                  <a:pt x="0" y="99323"/>
                  <a:pt x="28677" y="128000"/>
                  <a:pt x="64000" y="128000"/>
                </a:cubicBezTo>
                <a:close/>
                <a:moveTo>
                  <a:pt x="41750" y="41750"/>
                </a:moveTo>
                <a:cubicBezTo>
                  <a:pt x="44100" y="39400"/>
                  <a:pt x="47900" y="39400"/>
                  <a:pt x="50225" y="41750"/>
                </a:cubicBezTo>
                <a:lnTo>
                  <a:pt x="63975" y="55500"/>
                </a:lnTo>
                <a:lnTo>
                  <a:pt x="77725" y="41750"/>
                </a:lnTo>
                <a:cubicBezTo>
                  <a:pt x="80075" y="39400"/>
                  <a:pt x="83875" y="39400"/>
                  <a:pt x="86200" y="41750"/>
                </a:cubicBezTo>
                <a:cubicBezTo>
                  <a:pt x="88525" y="44100"/>
                  <a:pt x="88550" y="47900"/>
                  <a:pt x="86200" y="50225"/>
                </a:cubicBezTo>
                <a:lnTo>
                  <a:pt x="72450" y="63975"/>
                </a:lnTo>
                <a:lnTo>
                  <a:pt x="86200" y="77725"/>
                </a:lnTo>
                <a:cubicBezTo>
                  <a:pt x="88550" y="80075"/>
                  <a:pt x="88550" y="83875"/>
                  <a:pt x="86200" y="86200"/>
                </a:cubicBezTo>
                <a:cubicBezTo>
                  <a:pt x="83850" y="88525"/>
                  <a:pt x="80050" y="88550"/>
                  <a:pt x="77725" y="86200"/>
                </a:cubicBezTo>
                <a:lnTo>
                  <a:pt x="63975" y="72450"/>
                </a:lnTo>
                <a:lnTo>
                  <a:pt x="50225" y="86200"/>
                </a:lnTo>
                <a:cubicBezTo>
                  <a:pt x="47875" y="88550"/>
                  <a:pt x="44075" y="88550"/>
                  <a:pt x="41750" y="86200"/>
                </a:cubicBezTo>
                <a:cubicBezTo>
                  <a:pt x="39425" y="83850"/>
                  <a:pt x="39400" y="80050"/>
                  <a:pt x="41750" y="77725"/>
                </a:cubicBezTo>
                <a:lnTo>
                  <a:pt x="55500" y="63975"/>
                </a:lnTo>
                <a:lnTo>
                  <a:pt x="41750" y="50225"/>
                </a:lnTo>
                <a:cubicBezTo>
                  <a:pt x="39400" y="47875"/>
                  <a:pt x="39400" y="44075"/>
                  <a:pt x="41750" y="4175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5" name="Text 33"/>
          <p:cNvSpPr/>
          <p:nvPr/>
        </p:nvSpPr>
        <p:spPr>
          <a:xfrm>
            <a:off x="4619600" y="4770900"/>
            <a:ext cx="1336000" cy="19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8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password recovery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4411600" y="5058900"/>
            <a:ext cx="128000" cy="128000"/>
          </a:xfrm>
          <a:custGeom>
            <a:avLst/>
            <a:gdLst/>
            <a:ahLst/>
            <a:cxnLst/>
            <a:rect l="l" t="t" r="r" b="b"/>
            <a:pathLst>
              <a:path w="128000" h="128000">
                <a:moveTo>
                  <a:pt x="64000" y="128000"/>
                </a:moveTo>
                <a:cubicBezTo>
                  <a:pt x="99323" y="128000"/>
                  <a:pt x="128000" y="99323"/>
                  <a:pt x="128000" y="64000"/>
                </a:cubicBezTo>
                <a:cubicBezTo>
                  <a:pt x="128000" y="28677"/>
                  <a:pt x="99323" y="0"/>
                  <a:pt x="64000" y="0"/>
                </a:cubicBezTo>
                <a:cubicBezTo>
                  <a:pt x="28677" y="0"/>
                  <a:pt x="0" y="28677"/>
                  <a:pt x="0" y="64000"/>
                </a:cubicBezTo>
                <a:cubicBezTo>
                  <a:pt x="0" y="99323"/>
                  <a:pt x="28677" y="128000"/>
                  <a:pt x="64000" y="128000"/>
                </a:cubicBezTo>
                <a:close/>
                <a:moveTo>
                  <a:pt x="41750" y="41750"/>
                </a:moveTo>
                <a:cubicBezTo>
                  <a:pt x="44100" y="39400"/>
                  <a:pt x="47900" y="39400"/>
                  <a:pt x="50225" y="41750"/>
                </a:cubicBezTo>
                <a:lnTo>
                  <a:pt x="63975" y="55500"/>
                </a:lnTo>
                <a:lnTo>
                  <a:pt x="77725" y="41750"/>
                </a:lnTo>
                <a:cubicBezTo>
                  <a:pt x="80075" y="39400"/>
                  <a:pt x="83875" y="39400"/>
                  <a:pt x="86200" y="41750"/>
                </a:cubicBezTo>
                <a:cubicBezTo>
                  <a:pt x="88525" y="44100"/>
                  <a:pt x="88550" y="47900"/>
                  <a:pt x="86200" y="50225"/>
                </a:cubicBezTo>
                <a:lnTo>
                  <a:pt x="72450" y="63975"/>
                </a:lnTo>
                <a:lnTo>
                  <a:pt x="86200" y="77725"/>
                </a:lnTo>
                <a:cubicBezTo>
                  <a:pt x="88550" y="80075"/>
                  <a:pt x="88550" y="83875"/>
                  <a:pt x="86200" y="86200"/>
                </a:cubicBezTo>
                <a:cubicBezTo>
                  <a:pt x="83850" y="88525"/>
                  <a:pt x="80050" y="88550"/>
                  <a:pt x="77725" y="86200"/>
                </a:cubicBezTo>
                <a:lnTo>
                  <a:pt x="63975" y="72450"/>
                </a:lnTo>
                <a:lnTo>
                  <a:pt x="50225" y="86200"/>
                </a:lnTo>
                <a:cubicBezTo>
                  <a:pt x="47875" y="88550"/>
                  <a:pt x="44075" y="88550"/>
                  <a:pt x="41750" y="86200"/>
                </a:cubicBezTo>
                <a:cubicBezTo>
                  <a:pt x="39425" y="83850"/>
                  <a:pt x="39400" y="80050"/>
                  <a:pt x="41750" y="77725"/>
                </a:cubicBezTo>
                <a:lnTo>
                  <a:pt x="55500" y="63975"/>
                </a:lnTo>
                <a:lnTo>
                  <a:pt x="41750" y="50225"/>
                </a:lnTo>
                <a:cubicBezTo>
                  <a:pt x="39400" y="47875"/>
                  <a:pt x="39400" y="44075"/>
                  <a:pt x="41750" y="4175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7" name="Text 35"/>
          <p:cNvSpPr/>
          <p:nvPr/>
        </p:nvSpPr>
        <p:spPr>
          <a:xfrm>
            <a:off x="4619600" y="5026900"/>
            <a:ext cx="1256000" cy="19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8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customer support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4411600" y="5314902"/>
            <a:ext cx="128000" cy="128000"/>
          </a:xfrm>
          <a:custGeom>
            <a:avLst/>
            <a:gdLst/>
            <a:ahLst/>
            <a:cxnLst/>
            <a:rect l="l" t="t" r="r" b="b"/>
            <a:pathLst>
              <a:path w="128000" h="128000">
                <a:moveTo>
                  <a:pt x="64000" y="128000"/>
                </a:moveTo>
                <a:cubicBezTo>
                  <a:pt x="99323" y="128000"/>
                  <a:pt x="128000" y="99323"/>
                  <a:pt x="128000" y="64000"/>
                </a:cubicBezTo>
                <a:cubicBezTo>
                  <a:pt x="128000" y="28677"/>
                  <a:pt x="99323" y="0"/>
                  <a:pt x="64000" y="0"/>
                </a:cubicBezTo>
                <a:cubicBezTo>
                  <a:pt x="28677" y="0"/>
                  <a:pt x="0" y="28677"/>
                  <a:pt x="0" y="64000"/>
                </a:cubicBezTo>
                <a:cubicBezTo>
                  <a:pt x="0" y="99323"/>
                  <a:pt x="28677" y="128000"/>
                  <a:pt x="64000" y="128000"/>
                </a:cubicBezTo>
                <a:close/>
                <a:moveTo>
                  <a:pt x="41750" y="41750"/>
                </a:moveTo>
                <a:cubicBezTo>
                  <a:pt x="44100" y="39400"/>
                  <a:pt x="47900" y="39400"/>
                  <a:pt x="50225" y="41750"/>
                </a:cubicBezTo>
                <a:lnTo>
                  <a:pt x="63975" y="55500"/>
                </a:lnTo>
                <a:lnTo>
                  <a:pt x="77725" y="41750"/>
                </a:lnTo>
                <a:cubicBezTo>
                  <a:pt x="80075" y="39400"/>
                  <a:pt x="83875" y="39400"/>
                  <a:pt x="86200" y="41750"/>
                </a:cubicBezTo>
                <a:cubicBezTo>
                  <a:pt x="88525" y="44100"/>
                  <a:pt x="88550" y="47900"/>
                  <a:pt x="86200" y="50225"/>
                </a:cubicBezTo>
                <a:lnTo>
                  <a:pt x="72450" y="63975"/>
                </a:lnTo>
                <a:lnTo>
                  <a:pt x="86200" y="77725"/>
                </a:lnTo>
                <a:cubicBezTo>
                  <a:pt x="88550" y="80075"/>
                  <a:pt x="88550" y="83875"/>
                  <a:pt x="86200" y="86200"/>
                </a:cubicBezTo>
                <a:cubicBezTo>
                  <a:pt x="83850" y="88525"/>
                  <a:pt x="80050" y="88550"/>
                  <a:pt x="77725" y="86200"/>
                </a:cubicBezTo>
                <a:lnTo>
                  <a:pt x="63975" y="72450"/>
                </a:lnTo>
                <a:lnTo>
                  <a:pt x="50225" y="86200"/>
                </a:lnTo>
                <a:cubicBezTo>
                  <a:pt x="47875" y="88550"/>
                  <a:pt x="44075" y="88550"/>
                  <a:pt x="41750" y="86200"/>
                </a:cubicBezTo>
                <a:cubicBezTo>
                  <a:pt x="39425" y="83850"/>
                  <a:pt x="39400" y="80050"/>
                  <a:pt x="41750" y="77725"/>
                </a:cubicBezTo>
                <a:lnTo>
                  <a:pt x="55500" y="63975"/>
                </a:lnTo>
                <a:lnTo>
                  <a:pt x="41750" y="50225"/>
                </a:lnTo>
                <a:cubicBezTo>
                  <a:pt x="39400" y="47875"/>
                  <a:pt x="39400" y="44075"/>
                  <a:pt x="41750" y="4175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9" name="Text 37"/>
          <p:cNvSpPr/>
          <p:nvPr/>
        </p:nvSpPr>
        <p:spPr>
          <a:xfrm>
            <a:off x="4619600" y="5282902"/>
            <a:ext cx="1064000" cy="19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8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legal recourse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8132000" y="1894300"/>
            <a:ext cx="3732800" cy="3756800"/>
          </a:xfrm>
          <a:custGeom>
            <a:avLst/>
            <a:gdLst/>
            <a:ahLst/>
            <a:cxnLst/>
            <a:rect l="l" t="t" r="r" b="b"/>
            <a:pathLst>
              <a:path w="3732800" h="3756800">
                <a:moveTo>
                  <a:pt x="192015" y="0"/>
                </a:moveTo>
                <a:lnTo>
                  <a:pt x="3540785" y="0"/>
                </a:lnTo>
                <a:cubicBezTo>
                  <a:pt x="3646832" y="0"/>
                  <a:pt x="3732800" y="85968"/>
                  <a:pt x="3732800" y="192015"/>
                </a:cubicBezTo>
                <a:lnTo>
                  <a:pt x="3732800" y="3564785"/>
                </a:lnTo>
                <a:cubicBezTo>
                  <a:pt x="3732800" y="3670832"/>
                  <a:pt x="3646832" y="3756800"/>
                  <a:pt x="3540785" y="3756800"/>
                </a:cubicBezTo>
                <a:lnTo>
                  <a:pt x="192015" y="3756800"/>
                </a:lnTo>
                <a:cubicBezTo>
                  <a:pt x="85968" y="3756800"/>
                  <a:pt x="0" y="3670832"/>
                  <a:pt x="0" y="3564785"/>
                </a:cubicBezTo>
                <a:lnTo>
                  <a:pt x="0" y="192015"/>
                </a:lnTo>
                <a:cubicBezTo>
                  <a:pt x="0" y="86039"/>
                  <a:pt x="86039" y="0"/>
                  <a:pt x="192015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41" name="Shape 39"/>
          <p:cNvSpPr/>
          <p:nvPr/>
        </p:nvSpPr>
        <p:spPr>
          <a:xfrm>
            <a:off x="8298400" y="2092600"/>
            <a:ext cx="448000" cy="448000"/>
          </a:xfrm>
          <a:custGeom>
            <a:avLst/>
            <a:gdLst/>
            <a:ahLst/>
            <a:cxnLst/>
            <a:rect l="l" t="t" r="r" b="b"/>
            <a:pathLst>
              <a:path w="448000" h="448000">
                <a:moveTo>
                  <a:pt x="127998" y="0"/>
                </a:moveTo>
                <a:lnTo>
                  <a:pt x="320002" y="0"/>
                </a:lnTo>
                <a:cubicBezTo>
                  <a:pt x="390693" y="0"/>
                  <a:pt x="448000" y="57307"/>
                  <a:pt x="448000" y="127998"/>
                </a:cubicBezTo>
                <a:lnTo>
                  <a:pt x="448000" y="320002"/>
                </a:lnTo>
                <a:cubicBezTo>
                  <a:pt x="448000" y="390693"/>
                  <a:pt x="390693" y="448000"/>
                  <a:pt x="320002" y="448000"/>
                </a:cubicBezTo>
                <a:lnTo>
                  <a:pt x="127998" y="448000"/>
                </a:lnTo>
                <a:cubicBezTo>
                  <a:pt x="57307" y="448000"/>
                  <a:pt x="0" y="390693"/>
                  <a:pt x="0" y="320002"/>
                </a:cubicBezTo>
                <a:lnTo>
                  <a:pt x="0" y="127998"/>
                </a:lnTo>
                <a:cubicBezTo>
                  <a:pt x="0" y="57354"/>
                  <a:pt x="57354" y="0"/>
                  <a:pt x="127998" y="0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2" name="Shape 40"/>
          <p:cNvSpPr/>
          <p:nvPr/>
        </p:nvSpPr>
        <p:spPr>
          <a:xfrm>
            <a:off x="8402400" y="2220600"/>
            <a:ext cx="240000" cy="192000"/>
          </a:xfrm>
          <a:custGeom>
            <a:avLst/>
            <a:gdLst/>
            <a:ahLst/>
            <a:cxnLst/>
            <a:rect l="l" t="t" r="r" b="b"/>
            <a:pathLst>
              <a:path w="240000" h="192000">
                <a:moveTo>
                  <a:pt x="132000" y="0"/>
                </a:moveTo>
                <a:cubicBezTo>
                  <a:pt x="132000" y="-6637"/>
                  <a:pt x="126637" y="-12000"/>
                  <a:pt x="120000" y="-12000"/>
                </a:cubicBezTo>
                <a:cubicBezTo>
                  <a:pt x="113362" y="-12000"/>
                  <a:pt x="108000" y="-6637"/>
                  <a:pt x="108000" y="0"/>
                </a:cubicBezTo>
                <a:lnTo>
                  <a:pt x="108000" y="24000"/>
                </a:lnTo>
                <a:lnTo>
                  <a:pt x="72000" y="24000"/>
                </a:lnTo>
                <a:cubicBezTo>
                  <a:pt x="52125" y="24000"/>
                  <a:pt x="36000" y="40125"/>
                  <a:pt x="36000" y="60000"/>
                </a:cubicBezTo>
                <a:lnTo>
                  <a:pt x="36000" y="144000"/>
                </a:lnTo>
                <a:cubicBezTo>
                  <a:pt x="36000" y="163875"/>
                  <a:pt x="52125" y="180000"/>
                  <a:pt x="72000" y="180000"/>
                </a:cubicBezTo>
                <a:lnTo>
                  <a:pt x="168000" y="180000"/>
                </a:lnTo>
                <a:cubicBezTo>
                  <a:pt x="187875" y="180000"/>
                  <a:pt x="204000" y="163875"/>
                  <a:pt x="204000" y="144000"/>
                </a:cubicBezTo>
                <a:lnTo>
                  <a:pt x="204000" y="60000"/>
                </a:lnTo>
                <a:cubicBezTo>
                  <a:pt x="204000" y="40125"/>
                  <a:pt x="187875" y="24000"/>
                  <a:pt x="168000" y="24000"/>
                </a:cubicBezTo>
                <a:lnTo>
                  <a:pt x="132000" y="24000"/>
                </a:lnTo>
                <a:lnTo>
                  <a:pt x="132000" y="0"/>
                </a:lnTo>
                <a:close/>
                <a:moveTo>
                  <a:pt x="60000" y="138000"/>
                </a:moveTo>
                <a:cubicBezTo>
                  <a:pt x="60000" y="133013"/>
                  <a:pt x="64012" y="129000"/>
                  <a:pt x="69000" y="129000"/>
                </a:cubicBezTo>
                <a:lnTo>
                  <a:pt x="81000" y="129000"/>
                </a:lnTo>
                <a:cubicBezTo>
                  <a:pt x="85987" y="129000"/>
                  <a:pt x="90000" y="133013"/>
                  <a:pt x="90000" y="138000"/>
                </a:cubicBezTo>
                <a:cubicBezTo>
                  <a:pt x="90000" y="142988"/>
                  <a:pt x="85987" y="147000"/>
                  <a:pt x="81000" y="147000"/>
                </a:cubicBezTo>
                <a:lnTo>
                  <a:pt x="69000" y="147000"/>
                </a:lnTo>
                <a:cubicBezTo>
                  <a:pt x="64012" y="147000"/>
                  <a:pt x="60000" y="142988"/>
                  <a:pt x="60000" y="138000"/>
                </a:cubicBezTo>
                <a:close/>
                <a:moveTo>
                  <a:pt x="105000" y="138000"/>
                </a:moveTo>
                <a:cubicBezTo>
                  <a:pt x="105000" y="133013"/>
                  <a:pt x="109012" y="129000"/>
                  <a:pt x="114000" y="129000"/>
                </a:cubicBezTo>
                <a:lnTo>
                  <a:pt x="126000" y="129000"/>
                </a:lnTo>
                <a:cubicBezTo>
                  <a:pt x="130987" y="129000"/>
                  <a:pt x="135000" y="133013"/>
                  <a:pt x="135000" y="138000"/>
                </a:cubicBezTo>
                <a:cubicBezTo>
                  <a:pt x="135000" y="142988"/>
                  <a:pt x="130987" y="147000"/>
                  <a:pt x="126000" y="147000"/>
                </a:cubicBezTo>
                <a:lnTo>
                  <a:pt x="114000" y="147000"/>
                </a:lnTo>
                <a:cubicBezTo>
                  <a:pt x="109012" y="147000"/>
                  <a:pt x="105000" y="142988"/>
                  <a:pt x="105000" y="138000"/>
                </a:cubicBezTo>
                <a:close/>
                <a:moveTo>
                  <a:pt x="150000" y="138000"/>
                </a:moveTo>
                <a:cubicBezTo>
                  <a:pt x="150000" y="133013"/>
                  <a:pt x="154012" y="129000"/>
                  <a:pt x="159000" y="129000"/>
                </a:cubicBezTo>
                <a:lnTo>
                  <a:pt x="171000" y="129000"/>
                </a:lnTo>
                <a:cubicBezTo>
                  <a:pt x="175987" y="129000"/>
                  <a:pt x="180000" y="133013"/>
                  <a:pt x="180000" y="138000"/>
                </a:cubicBezTo>
                <a:cubicBezTo>
                  <a:pt x="180000" y="142988"/>
                  <a:pt x="175987" y="147000"/>
                  <a:pt x="171000" y="147000"/>
                </a:cubicBezTo>
                <a:lnTo>
                  <a:pt x="159000" y="147000"/>
                </a:lnTo>
                <a:cubicBezTo>
                  <a:pt x="154012" y="147000"/>
                  <a:pt x="150000" y="142988"/>
                  <a:pt x="150000" y="138000"/>
                </a:cubicBezTo>
                <a:close/>
                <a:moveTo>
                  <a:pt x="84000" y="66000"/>
                </a:moveTo>
                <a:cubicBezTo>
                  <a:pt x="93934" y="66000"/>
                  <a:pt x="102000" y="74066"/>
                  <a:pt x="102000" y="84000"/>
                </a:cubicBezTo>
                <a:cubicBezTo>
                  <a:pt x="102000" y="93934"/>
                  <a:pt x="93934" y="102000"/>
                  <a:pt x="84000" y="102000"/>
                </a:cubicBezTo>
                <a:cubicBezTo>
                  <a:pt x="74066" y="102000"/>
                  <a:pt x="66000" y="93934"/>
                  <a:pt x="66000" y="84000"/>
                </a:cubicBezTo>
                <a:cubicBezTo>
                  <a:pt x="66000" y="74066"/>
                  <a:pt x="74066" y="66000"/>
                  <a:pt x="84000" y="66000"/>
                </a:cubicBezTo>
                <a:close/>
                <a:moveTo>
                  <a:pt x="138000" y="84000"/>
                </a:moveTo>
                <a:cubicBezTo>
                  <a:pt x="138000" y="74066"/>
                  <a:pt x="146066" y="66000"/>
                  <a:pt x="156000" y="66000"/>
                </a:cubicBezTo>
                <a:cubicBezTo>
                  <a:pt x="165934" y="66000"/>
                  <a:pt x="174000" y="74066"/>
                  <a:pt x="174000" y="84000"/>
                </a:cubicBezTo>
                <a:cubicBezTo>
                  <a:pt x="174000" y="93934"/>
                  <a:pt x="165934" y="102000"/>
                  <a:pt x="156000" y="102000"/>
                </a:cubicBezTo>
                <a:cubicBezTo>
                  <a:pt x="146066" y="102000"/>
                  <a:pt x="138000" y="93934"/>
                  <a:pt x="138000" y="84000"/>
                </a:cubicBezTo>
                <a:close/>
                <a:moveTo>
                  <a:pt x="24000" y="84000"/>
                </a:moveTo>
                <a:cubicBezTo>
                  <a:pt x="24000" y="77363"/>
                  <a:pt x="18637" y="72000"/>
                  <a:pt x="12000" y="72000"/>
                </a:cubicBezTo>
                <a:cubicBezTo>
                  <a:pt x="5362" y="72000"/>
                  <a:pt x="0" y="77363"/>
                  <a:pt x="0" y="84000"/>
                </a:cubicBezTo>
                <a:lnTo>
                  <a:pt x="0" y="120000"/>
                </a:lnTo>
                <a:cubicBezTo>
                  <a:pt x="0" y="126637"/>
                  <a:pt x="5363" y="132000"/>
                  <a:pt x="12000" y="132000"/>
                </a:cubicBezTo>
                <a:cubicBezTo>
                  <a:pt x="18637" y="132000"/>
                  <a:pt x="24000" y="126637"/>
                  <a:pt x="24000" y="120000"/>
                </a:cubicBezTo>
                <a:lnTo>
                  <a:pt x="24000" y="84000"/>
                </a:lnTo>
                <a:close/>
                <a:moveTo>
                  <a:pt x="228000" y="72000"/>
                </a:moveTo>
                <a:cubicBezTo>
                  <a:pt x="221362" y="72000"/>
                  <a:pt x="216000" y="77363"/>
                  <a:pt x="216000" y="84000"/>
                </a:cubicBezTo>
                <a:lnTo>
                  <a:pt x="216000" y="120000"/>
                </a:lnTo>
                <a:cubicBezTo>
                  <a:pt x="216000" y="126637"/>
                  <a:pt x="221362" y="132000"/>
                  <a:pt x="228000" y="132000"/>
                </a:cubicBezTo>
                <a:cubicBezTo>
                  <a:pt x="234638" y="132000"/>
                  <a:pt x="240000" y="126637"/>
                  <a:pt x="240000" y="120000"/>
                </a:cubicBezTo>
                <a:lnTo>
                  <a:pt x="240000" y="84000"/>
                </a:lnTo>
                <a:cubicBezTo>
                  <a:pt x="240000" y="77363"/>
                  <a:pt x="234638" y="72000"/>
                  <a:pt x="228000" y="7200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3" name="Text 41"/>
          <p:cNvSpPr/>
          <p:nvPr/>
        </p:nvSpPr>
        <p:spPr>
          <a:xfrm>
            <a:off x="8842400" y="2060701"/>
            <a:ext cx="1216000" cy="51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12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TRADING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512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BOTS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8298400" y="2774100"/>
            <a:ext cx="3592000" cy="76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024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UNSUPERVISED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3024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EXECUTION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8298400" y="3606100"/>
            <a:ext cx="3472000" cy="2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4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Trading algorithms continue without oversight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8301600" y="3961300"/>
            <a:ext cx="3390400" cy="646400"/>
          </a:xfrm>
          <a:custGeom>
            <a:avLst/>
            <a:gdLst/>
            <a:ahLst/>
            <a:cxnLst/>
            <a:rect l="l" t="t" r="r" b="b"/>
            <a:pathLst>
              <a:path w="3390400" h="646400">
                <a:moveTo>
                  <a:pt x="95997" y="0"/>
                </a:moveTo>
                <a:lnTo>
                  <a:pt x="3294403" y="0"/>
                </a:lnTo>
                <a:cubicBezTo>
                  <a:pt x="3347421" y="0"/>
                  <a:pt x="3390400" y="42979"/>
                  <a:pt x="3390400" y="95997"/>
                </a:cubicBezTo>
                <a:lnTo>
                  <a:pt x="3390400" y="550403"/>
                </a:lnTo>
                <a:cubicBezTo>
                  <a:pt x="3390400" y="603421"/>
                  <a:pt x="3347421" y="646400"/>
                  <a:pt x="3294403" y="646400"/>
                </a:cubicBezTo>
                <a:lnTo>
                  <a:pt x="95997" y="646400"/>
                </a:lnTo>
                <a:cubicBezTo>
                  <a:pt x="43015" y="646400"/>
                  <a:pt x="0" y="603385"/>
                  <a:pt x="0" y="550403"/>
                </a:cubicBezTo>
                <a:lnTo>
                  <a:pt x="0" y="95997"/>
                </a:lnTo>
                <a:cubicBezTo>
                  <a:pt x="0" y="43015"/>
                  <a:pt x="43015" y="0"/>
                  <a:pt x="95997" y="0"/>
                </a:cubicBezTo>
                <a:close/>
              </a:path>
            </a:pathLst>
          </a:custGeom>
          <a:solidFill>
            <a:srgbClr val="F9FAFB"/>
          </a:solidFill>
          <a:ln w="1016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47" name="Shape 45"/>
          <p:cNvSpPr/>
          <p:nvPr/>
        </p:nvSpPr>
        <p:spPr>
          <a:xfrm>
            <a:off x="8448800" y="4124500"/>
            <a:ext cx="128000" cy="128000"/>
          </a:xfrm>
          <a:custGeom>
            <a:avLst/>
            <a:gdLst/>
            <a:ahLst/>
            <a:cxnLst/>
            <a:rect l="l" t="t" r="r" b="b"/>
            <a:pathLst>
              <a:path w="128000" h="128000">
                <a:moveTo>
                  <a:pt x="64000" y="0"/>
                </a:moveTo>
                <a:cubicBezTo>
                  <a:pt x="67675" y="0"/>
                  <a:pt x="71050" y="2025"/>
                  <a:pt x="72800" y="5250"/>
                </a:cubicBezTo>
                <a:lnTo>
                  <a:pt x="126800" y="105250"/>
                </a:lnTo>
                <a:cubicBezTo>
                  <a:pt x="128475" y="108350"/>
                  <a:pt x="128400" y="112100"/>
                  <a:pt x="126600" y="115125"/>
                </a:cubicBezTo>
                <a:cubicBezTo>
                  <a:pt x="124800" y="118150"/>
                  <a:pt x="121525" y="120000"/>
                  <a:pt x="118000" y="120000"/>
                </a:cubicBezTo>
                <a:lnTo>
                  <a:pt x="10000" y="120000"/>
                </a:lnTo>
                <a:cubicBezTo>
                  <a:pt x="6475" y="120000"/>
                  <a:pt x="3225" y="118150"/>
                  <a:pt x="1400" y="115125"/>
                </a:cubicBezTo>
                <a:cubicBezTo>
                  <a:pt x="-425" y="112100"/>
                  <a:pt x="-475" y="108350"/>
                  <a:pt x="1200" y="105250"/>
                </a:cubicBezTo>
                <a:lnTo>
                  <a:pt x="55200" y="5250"/>
                </a:lnTo>
                <a:cubicBezTo>
                  <a:pt x="56950" y="2025"/>
                  <a:pt x="60325" y="0"/>
                  <a:pt x="64000" y="0"/>
                </a:cubicBezTo>
                <a:close/>
                <a:moveTo>
                  <a:pt x="64000" y="42000"/>
                </a:moveTo>
                <a:cubicBezTo>
                  <a:pt x="60675" y="42000"/>
                  <a:pt x="58000" y="44675"/>
                  <a:pt x="58000" y="48000"/>
                </a:cubicBezTo>
                <a:lnTo>
                  <a:pt x="58000" y="76000"/>
                </a:lnTo>
                <a:cubicBezTo>
                  <a:pt x="58000" y="79325"/>
                  <a:pt x="60675" y="82000"/>
                  <a:pt x="64000" y="82000"/>
                </a:cubicBezTo>
                <a:cubicBezTo>
                  <a:pt x="67325" y="82000"/>
                  <a:pt x="70000" y="79325"/>
                  <a:pt x="70000" y="76000"/>
                </a:cubicBezTo>
                <a:lnTo>
                  <a:pt x="70000" y="48000"/>
                </a:lnTo>
                <a:cubicBezTo>
                  <a:pt x="70000" y="44675"/>
                  <a:pt x="67325" y="42000"/>
                  <a:pt x="64000" y="42000"/>
                </a:cubicBezTo>
                <a:close/>
                <a:moveTo>
                  <a:pt x="70675" y="96000"/>
                </a:moveTo>
                <a:cubicBezTo>
                  <a:pt x="70827" y="93522"/>
                  <a:pt x="69591" y="91165"/>
                  <a:pt x="67467" y="89880"/>
                </a:cubicBezTo>
                <a:cubicBezTo>
                  <a:pt x="65343" y="88595"/>
                  <a:pt x="62682" y="88595"/>
                  <a:pt x="60558" y="89880"/>
                </a:cubicBezTo>
                <a:cubicBezTo>
                  <a:pt x="58434" y="91165"/>
                  <a:pt x="57198" y="93522"/>
                  <a:pt x="57350" y="96000"/>
                </a:cubicBezTo>
                <a:cubicBezTo>
                  <a:pt x="57198" y="98478"/>
                  <a:pt x="58434" y="100835"/>
                  <a:pt x="60558" y="102120"/>
                </a:cubicBezTo>
                <a:cubicBezTo>
                  <a:pt x="62682" y="103405"/>
                  <a:pt x="65343" y="103405"/>
                  <a:pt x="67467" y="102120"/>
                </a:cubicBezTo>
                <a:cubicBezTo>
                  <a:pt x="69591" y="100835"/>
                  <a:pt x="70827" y="98478"/>
                  <a:pt x="70675" y="9600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8" name="Text 46"/>
          <p:cNvSpPr/>
          <p:nvPr/>
        </p:nvSpPr>
        <p:spPr>
          <a:xfrm>
            <a:off x="8633115" y="4092500"/>
            <a:ext cx="2991685" cy="38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8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"Dad's bot lost $12K in 3 weeks. We couldn't stop it."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8298400" y="4738900"/>
            <a:ext cx="160000" cy="128000"/>
          </a:xfrm>
          <a:custGeom>
            <a:avLst/>
            <a:gdLst/>
            <a:ahLst/>
            <a:cxnLst/>
            <a:rect l="l" t="t" r="r" b="b"/>
            <a:pathLst>
              <a:path w="160000" h="128000">
                <a:moveTo>
                  <a:pt x="88000" y="0"/>
                </a:moveTo>
                <a:cubicBezTo>
                  <a:pt x="88000" y="-4425"/>
                  <a:pt x="84425" y="-8000"/>
                  <a:pt x="80000" y="-8000"/>
                </a:cubicBezTo>
                <a:cubicBezTo>
                  <a:pt x="75575" y="-8000"/>
                  <a:pt x="72000" y="-4425"/>
                  <a:pt x="72000" y="0"/>
                </a:cubicBezTo>
                <a:lnTo>
                  <a:pt x="72000" y="16000"/>
                </a:lnTo>
                <a:lnTo>
                  <a:pt x="48000" y="16000"/>
                </a:lnTo>
                <a:cubicBezTo>
                  <a:pt x="34750" y="16000"/>
                  <a:pt x="24000" y="26750"/>
                  <a:pt x="24000" y="40000"/>
                </a:cubicBezTo>
                <a:lnTo>
                  <a:pt x="24000" y="96000"/>
                </a:lnTo>
                <a:cubicBezTo>
                  <a:pt x="24000" y="109250"/>
                  <a:pt x="34750" y="120000"/>
                  <a:pt x="48000" y="120000"/>
                </a:cubicBezTo>
                <a:lnTo>
                  <a:pt x="112000" y="120000"/>
                </a:lnTo>
                <a:cubicBezTo>
                  <a:pt x="125250" y="120000"/>
                  <a:pt x="136000" y="109250"/>
                  <a:pt x="136000" y="96000"/>
                </a:cubicBezTo>
                <a:lnTo>
                  <a:pt x="136000" y="40000"/>
                </a:lnTo>
                <a:cubicBezTo>
                  <a:pt x="136000" y="26750"/>
                  <a:pt x="125250" y="16000"/>
                  <a:pt x="112000" y="16000"/>
                </a:cubicBezTo>
                <a:lnTo>
                  <a:pt x="88000" y="16000"/>
                </a:lnTo>
                <a:lnTo>
                  <a:pt x="88000" y="0"/>
                </a:lnTo>
                <a:close/>
                <a:moveTo>
                  <a:pt x="40000" y="92000"/>
                </a:moveTo>
                <a:cubicBezTo>
                  <a:pt x="40000" y="88675"/>
                  <a:pt x="42675" y="86000"/>
                  <a:pt x="46000" y="86000"/>
                </a:cubicBezTo>
                <a:lnTo>
                  <a:pt x="54000" y="86000"/>
                </a:lnTo>
                <a:cubicBezTo>
                  <a:pt x="57325" y="86000"/>
                  <a:pt x="60000" y="88675"/>
                  <a:pt x="60000" y="92000"/>
                </a:cubicBezTo>
                <a:cubicBezTo>
                  <a:pt x="60000" y="95325"/>
                  <a:pt x="57325" y="98000"/>
                  <a:pt x="54000" y="98000"/>
                </a:cubicBezTo>
                <a:lnTo>
                  <a:pt x="46000" y="98000"/>
                </a:lnTo>
                <a:cubicBezTo>
                  <a:pt x="42675" y="98000"/>
                  <a:pt x="40000" y="95325"/>
                  <a:pt x="40000" y="92000"/>
                </a:cubicBezTo>
                <a:close/>
                <a:moveTo>
                  <a:pt x="70000" y="92000"/>
                </a:moveTo>
                <a:cubicBezTo>
                  <a:pt x="70000" y="88675"/>
                  <a:pt x="72675" y="86000"/>
                  <a:pt x="76000" y="86000"/>
                </a:cubicBezTo>
                <a:lnTo>
                  <a:pt x="84000" y="86000"/>
                </a:lnTo>
                <a:cubicBezTo>
                  <a:pt x="87325" y="86000"/>
                  <a:pt x="90000" y="88675"/>
                  <a:pt x="90000" y="92000"/>
                </a:cubicBezTo>
                <a:cubicBezTo>
                  <a:pt x="90000" y="95325"/>
                  <a:pt x="87325" y="98000"/>
                  <a:pt x="84000" y="98000"/>
                </a:cubicBezTo>
                <a:lnTo>
                  <a:pt x="76000" y="98000"/>
                </a:lnTo>
                <a:cubicBezTo>
                  <a:pt x="72675" y="98000"/>
                  <a:pt x="70000" y="95325"/>
                  <a:pt x="70000" y="92000"/>
                </a:cubicBezTo>
                <a:close/>
                <a:moveTo>
                  <a:pt x="100000" y="92000"/>
                </a:moveTo>
                <a:cubicBezTo>
                  <a:pt x="100000" y="88675"/>
                  <a:pt x="102675" y="86000"/>
                  <a:pt x="106000" y="86000"/>
                </a:cubicBezTo>
                <a:lnTo>
                  <a:pt x="114000" y="86000"/>
                </a:lnTo>
                <a:cubicBezTo>
                  <a:pt x="117325" y="86000"/>
                  <a:pt x="120000" y="88675"/>
                  <a:pt x="120000" y="92000"/>
                </a:cubicBezTo>
                <a:cubicBezTo>
                  <a:pt x="120000" y="95325"/>
                  <a:pt x="117325" y="98000"/>
                  <a:pt x="114000" y="98000"/>
                </a:cubicBezTo>
                <a:lnTo>
                  <a:pt x="106000" y="98000"/>
                </a:lnTo>
                <a:cubicBezTo>
                  <a:pt x="102675" y="98000"/>
                  <a:pt x="100000" y="95325"/>
                  <a:pt x="100000" y="92000"/>
                </a:cubicBezTo>
                <a:close/>
                <a:moveTo>
                  <a:pt x="56000" y="44000"/>
                </a:moveTo>
                <a:cubicBezTo>
                  <a:pt x="62623" y="44000"/>
                  <a:pt x="68000" y="49377"/>
                  <a:pt x="68000" y="56000"/>
                </a:cubicBezTo>
                <a:cubicBezTo>
                  <a:pt x="68000" y="62623"/>
                  <a:pt x="62623" y="68000"/>
                  <a:pt x="56000" y="68000"/>
                </a:cubicBezTo>
                <a:cubicBezTo>
                  <a:pt x="49377" y="68000"/>
                  <a:pt x="44000" y="62623"/>
                  <a:pt x="44000" y="56000"/>
                </a:cubicBezTo>
                <a:cubicBezTo>
                  <a:pt x="44000" y="49377"/>
                  <a:pt x="49377" y="44000"/>
                  <a:pt x="56000" y="44000"/>
                </a:cubicBezTo>
                <a:close/>
                <a:moveTo>
                  <a:pt x="92000" y="56000"/>
                </a:moveTo>
                <a:cubicBezTo>
                  <a:pt x="92000" y="49377"/>
                  <a:pt x="97377" y="44000"/>
                  <a:pt x="104000" y="44000"/>
                </a:cubicBezTo>
                <a:cubicBezTo>
                  <a:pt x="110623" y="44000"/>
                  <a:pt x="116000" y="49377"/>
                  <a:pt x="116000" y="56000"/>
                </a:cubicBezTo>
                <a:cubicBezTo>
                  <a:pt x="116000" y="62623"/>
                  <a:pt x="110623" y="68000"/>
                  <a:pt x="104000" y="68000"/>
                </a:cubicBezTo>
                <a:cubicBezTo>
                  <a:pt x="97377" y="68000"/>
                  <a:pt x="92000" y="62623"/>
                  <a:pt x="92000" y="56000"/>
                </a:cubicBezTo>
                <a:close/>
                <a:moveTo>
                  <a:pt x="16000" y="56000"/>
                </a:moveTo>
                <a:cubicBezTo>
                  <a:pt x="16000" y="51575"/>
                  <a:pt x="12425" y="48000"/>
                  <a:pt x="8000" y="48000"/>
                </a:cubicBezTo>
                <a:cubicBezTo>
                  <a:pt x="3575" y="48000"/>
                  <a:pt x="0" y="51575"/>
                  <a:pt x="0" y="56000"/>
                </a:cubicBezTo>
                <a:lnTo>
                  <a:pt x="0" y="80000"/>
                </a:lnTo>
                <a:cubicBezTo>
                  <a:pt x="0" y="84425"/>
                  <a:pt x="3575" y="88000"/>
                  <a:pt x="8000" y="88000"/>
                </a:cubicBezTo>
                <a:cubicBezTo>
                  <a:pt x="12425" y="88000"/>
                  <a:pt x="16000" y="84425"/>
                  <a:pt x="16000" y="80000"/>
                </a:cubicBezTo>
                <a:lnTo>
                  <a:pt x="16000" y="56000"/>
                </a:lnTo>
                <a:close/>
                <a:moveTo>
                  <a:pt x="152000" y="48000"/>
                </a:moveTo>
                <a:cubicBezTo>
                  <a:pt x="147575" y="48000"/>
                  <a:pt x="144000" y="51575"/>
                  <a:pt x="144000" y="56000"/>
                </a:cubicBezTo>
                <a:lnTo>
                  <a:pt x="144000" y="80000"/>
                </a:lnTo>
                <a:cubicBezTo>
                  <a:pt x="144000" y="84425"/>
                  <a:pt x="147575" y="88000"/>
                  <a:pt x="152000" y="88000"/>
                </a:cubicBezTo>
                <a:cubicBezTo>
                  <a:pt x="156425" y="88000"/>
                  <a:pt x="160000" y="84425"/>
                  <a:pt x="160000" y="80000"/>
                </a:cubicBezTo>
                <a:lnTo>
                  <a:pt x="160000" y="56000"/>
                </a:lnTo>
                <a:cubicBezTo>
                  <a:pt x="160000" y="51575"/>
                  <a:pt x="156425" y="48000"/>
                  <a:pt x="152000" y="48000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0" name="Text 48"/>
          <p:cNvSpPr/>
          <p:nvPr/>
        </p:nvSpPr>
        <p:spPr>
          <a:xfrm>
            <a:off x="8522400" y="4706900"/>
            <a:ext cx="1384000" cy="19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8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24/7 automated trading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8314400" y="4994900"/>
            <a:ext cx="128000" cy="128000"/>
          </a:xfrm>
          <a:custGeom>
            <a:avLst/>
            <a:gdLst/>
            <a:ahLst/>
            <a:cxnLst/>
            <a:rect l="l" t="t" r="r" b="b"/>
            <a:pathLst>
              <a:path w="128000" h="128000">
                <a:moveTo>
                  <a:pt x="16000" y="16000"/>
                </a:moveTo>
                <a:cubicBezTo>
                  <a:pt x="16000" y="11575"/>
                  <a:pt x="12425" y="8000"/>
                  <a:pt x="8000" y="8000"/>
                </a:cubicBezTo>
                <a:cubicBezTo>
                  <a:pt x="3575" y="8000"/>
                  <a:pt x="0" y="11575"/>
                  <a:pt x="0" y="16000"/>
                </a:cubicBezTo>
                <a:lnTo>
                  <a:pt x="0" y="100000"/>
                </a:lnTo>
                <a:cubicBezTo>
                  <a:pt x="0" y="111050"/>
                  <a:pt x="8950" y="120000"/>
                  <a:pt x="20000" y="120000"/>
                </a:cubicBezTo>
                <a:lnTo>
                  <a:pt x="120000" y="120000"/>
                </a:lnTo>
                <a:cubicBezTo>
                  <a:pt x="124425" y="120000"/>
                  <a:pt x="128000" y="116425"/>
                  <a:pt x="128000" y="112000"/>
                </a:cubicBezTo>
                <a:cubicBezTo>
                  <a:pt x="128000" y="107575"/>
                  <a:pt x="124425" y="104000"/>
                  <a:pt x="120000" y="104000"/>
                </a:cubicBezTo>
                <a:lnTo>
                  <a:pt x="20000" y="104000"/>
                </a:lnTo>
                <a:cubicBezTo>
                  <a:pt x="17800" y="104000"/>
                  <a:pt x="16000" y="102200"/>
                  <a:pt x="16000" y="100000"/>
                </a:cubicBezTo>
                <a:lnTo>
                  <a:pt x="16000" y="16000"/>
                </a:lnTo>
                <a:close/>
                <a:moveTo>
                  <a:pt x="117650" y="37650"/>
                </a:moveTo>
                <a:cubicBezTo>
                  <a:pt x="120775" y="34525"/>
                  <a:pt x="120775" y="29450"/>
                  <a:pt x="117650" y="26325"/>
                </a:cubicBezTo>
                <a:cubicBezTo>
                  <a:pt x="114525" y="23200"/>
                  <a:pt x="109450" y="23200"/>
                  <a:pt x="106325" y="26325"/>
                </a:cubicBezTo>
                <a:lnTo>
                  <a:pt x="80000" y="52675"/>
                </a:lnTo>
                <a:lnTo>
                  <a:pt x="65650" y="38350"/>
                </a:lnTo>
                <a:cubicBezTo>
                  <a:pt x="62525" y="35225"/>
                  <a:pt x="57450" y="35225"/>
                  <a:pt x="54325" y="38350"/>
                </a:cubicBezTo>
                <a:lnTo>
                  <a:pt x="30325" y="62350"/>
                </a:lnTo>
                <a:cubicBezTo>
                  <a:pt x="27200" y="65475"/>
                  <a:pt x="27200" y="70550"/>
                  <a:pt x="30325" y="73675"/>
                </a:cubicBezTo>
                <a:cubicBezTo>
                  <a:pt x="33450" y="76800"/>
                  <a:pt x="38525" y="76800"/>
                  <a:pt x="41650" y="73675"/>
                </a:cubicBezTo>
                <a:lnTo>
                  <a:pt x="60000" y="55325"/>
                </a:lnTo>
                <a:lnTo>
                  <a:pt x="74350" y="69675"/>
                </a:lnTo>
                <a:cubicBezTo>
                  <a:pt x="77475" y="72800"/>
                  <a:pt x="82550" y="72800"/>
                  <a:pt x="85675" y="69675"/>
                </a:cubicBezTo>
                <a:lnTo>
                  <a:pt x="117675" y="37675"/>
                </a:lnTo>
                <a:close/>
              </a:path>
            </a:pathLst>
          </a:custGeom>
          <a:solidFill>
            <a:srgbClr val="1A1A1A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2" name="Text 50"/>
          <p:cNvSpPr/>
          <p:nvPr/>
        </p:nvSpPr>
        <p:spPr>
          <a:xfrm>
            <a:off x="8522400" y="4962900"/>
            <a:ext cx="1208000" cy="19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8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human oversight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8322400" y="5250902"/>
            <a:ext cx="112000" cy="128000"/>
          </a:xfrm>
          <a:custGeom>
            <a:avLst/>
            <a:gdLst/>
            <a:ahLst/>
            <a:cxnLst/>
            <a:rect l="l" t="t" r="r" b="b"/>
            <a:pathLst>
              <a:path w="112000" h="128000">
                <a:moveTo>
                  <a:pt x="40125" y="-6600"/>
                </a:moveTo>
                <a:cubicBezTo>
                  <a:pt x="42450" y="-8550"/>
                  <a:pt x="45875" y="-8475"/>
                  <a:pt x="48100" y="-6375"/>
                </a:cubicBezTo>
                <a:cubicBezTo>
                  <a:pt x="51175" y="-3475"/>
                  <a:pt x="53925" y="-275"/>
                  <a:pt x="56575" y="2975"/>
                </a:cubicBezTo>
                <a:cubicBezTo>
                  <a:pt x="59950" y="7100"/>
                  <a:pt x="64000" y="12550"/>
                  <a:pt x="67900" y="19025"/>
                </a:cubicBezTo>
                <a:cubicBezTo>
                  <a:pt x="69200" y="17325"/>
                  <a:pt x="70400" y="15825"/>
                  <a:pt x="71450" y="14550"/>
                </a:cubicBezTo>
                <a:cubicBezTo>
                  <a:pt x="71725" y="14225"/>
                  <a:pt x="72000" y="13875"/>
                  <a:pt x="72275" y="13525"/>
                </a:cubicBezTo>
                <a:cubicBezTo>
                  <a:pt x="74250" y="11075"/>
                  <a:pt x="76700" y="8000"/>
                  <a:pt x="79975" y="8000"/>
                </a:cubicBezTo>
                <a:cubicBezTo>
                  <a:pt x="83325" y="8000"/>
                  <a:pt x="85675" y="10975"/>
                  <a:pt x="87675" y="13525"/>
                </a:cubicBezTo>
                <a:cubicBezTo>
                  <a:pt x="88000" y="13950"/>
                  <a:pt x="88325" y="14350"/>
                  <a:pt x="88650" y="14725"/>
                </a:cubicBezTo>
                <a:cubicBezTo>
                  <a:pt x="91225" y="17825"/>
                  <a:pt x="94650" y="22300"/>
                  <a:pt x="98075" y="27825"/>
                </a:cubicBezTo>
                <a:cubicBezTo>
                  <a:pt x="104875" y="38800"/>
                  <a:pt x="111975" y="54425"/>
                  <a:pt x="111975" y="71975"/>
                </a:cubicBezTo>
                <a:cubicBezTo>
                  <a:pt x="111975" y="102900"/>
                  <a:pt x="86900" y="127975"/>
                  <a:pt x="55975" y="127975"/>
                </a:cubicBezTo>
                <a:cubicBezTo>
                  <a:pt x="25050" y="127975"/>
                  <a:pt x="0" y="102925"/>
                  <a:pt x="0" y="72000"/>
                </a:cubicBezTo>
                <a:cubicBezTo>
                  <a:pt x="0" y="49225"/>
                  <a:pt x="10275" y="29500"/>
                  <a:pt x="20125" y="15750"/>
                </a:cubicBezTo>
                <a:cubicBezTo>
                  <a:pt x="25100" y="8825"/>
                  <a:pt x="30050" y="3275"/>
                  <a:pt x="33775" y="-525"/>
                </a:cubicBezTo>
                <a:cubicBezTo>
                  <a:pt x="35825" y="-2625"/>
                  <a:pt x="37900" y="-4700"/>
                  <a:pt x="40150" y="-6575"/>
                </a:cubicBezTo>
                <a:close/>
                <a:moveTo>
                  <a:pt x="56425" y="104000"/>
                </a:moveTo>
                <a:cubicBezTo>
                  <a:pt x="62750" y="104000"/>
                  <a:pt x="68350" y="102250"/>
                  <a:pt x="73625" y="98750"/>
                </a:cubicBezTo>
                <a:cubicBezTo>
                  <a:pt x="84150" y="91400"/>
                  <a:pt x="86975" y="76700"/>
                  <a:pt x="80650" y="65150"/>
                </a:cubicBezTo>
                <a:cubicBezTo>
                  <a:pt x="79525" y="62900"/>
                  <a:pt x="76650" y="62750"/>
                  <a:pt x="75025" y="64650"/>
                </a:cubicBezTo>
                <a:lnTo>
                  <a:pt x="68725" y="71975"/>
                </a:lnTo>
                <a:cubicBezTo>
                  <a:pt x="67075" y="73875"/>
                  <a:pt x="64100" y="73825"/>
                  <a:pt x="62550" y="71850"/>
                </a:cubicBezTo>
                <a:cubicBezTo>
                  <a:pt x="58225" y="66325"/>
                  <a:pt x="50275" y="56250"/>
                  <a:pt x="46225" y="51100"/>
                </a:cubicBezTo>
                <a:cubicBezTo>
                  <a:pt x="44875" y="49375"/>
                  <a:pt x="42425" y="49100"/>
                  <a:pt x="40850" y="50625"/>
                </a:cubicBezTo>
                <a:cubicBezTo>
                  <a:pt x="36275" y="55075"/>
                  <a:pt x="27975" y="64825"/>
                  <a:pt x="27975" y="76700"/>
                </a:cubicBezTo>
                <a:cubicBezTo>
                  <a:pt x="27975" y="93850"/>
                  <a:pt x="40625" y="104000"/>
                  <a:pt x="56400" y="104000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4" name="Text 52"/>
          <p:cNvSpPr/>
          <p:nvPr/>
        </p:nvSpPr>
        <p:spPr>
          <a:xfrm>
            <a:off x="8522400" y="5218902"/>
            <a:ext cx="1464000" cy="19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8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Potential massive losses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3521000" y="5945301"/>
            <a:ext cx="1432000" cy="3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5265700" y="5993301"/>
            <a:ext cx="16000" cy="448000"/>
          </a:xfrm>
          <a:custGeom>
            <a:avLst/>
            <a:gdLst/>
            <a:ahLst/>
            <a:cxnLst/>
            <a:rect l="l" t="t" r="r" b="b"/>
            <a:pathLst>
              <a:path w="16000" h="448000">
                <a:moveTo>
                  <a:pt x="0" y="0"/>
                </a:moveTo>
                <a:lnTo>
                  <a:pt x="16000" y="0"/>
                </a:lnTo>
                <a:lnTo>
                  <a:pt x="16000" y="448000"/>
                </a:lnTo>
                <a:lnTo>
                  <a:pt x="0" y="44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9" name="Text 57"/>
          <p:cNvSpPr/>
          <p:nvPr/>
        </p:nvSpPr>
        <p:spPr>
          <a:xfrm>
            <a:off x="5593700" y="5945301"/>
            <a:ext cx="1248000" cy="3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5629700" y="6265301"/>
            <a:ext cx="1176000" cy="2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34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Crypto recovered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7154200" y="5993301"/>
            <a:ext cx="16000" cy="448000"/>
          </a:xfrm>
          <a:custGeom>
            <a:avLst/>
            <a:gdLst/>
            <a:ahLst/>
            <a:cxnLst/>
            <a:rect l="l" t="t" r="r" b="b"/>
            <a:pathLst>
              <a:path w="16000" h="448000">
                <a:moveTo>
                  <a:pt x="0" y="0"/>
                </a:moveTo>
                <a:lnTo>
                  <a:pt x="16000" y="0"/>
                </a:lnTo>
                <a:lnTo>
                  <a:pt x="16000" y="448000"/>
                </a:lnTo>
                <a:lnTo>
                  <a:pt x="0" y="44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62" name="Text 60"/>
          <p:cNvSpPr/>
          <p:nvPr/>
        </p:nvSpPr>
        <p:spPr>
          <a:xfrm>
            <a:off x="7482200" y="5945301"/>
            <a:ext cx="1184000" cy="3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7518200" y="6265301"/>
            <a:ext cx="1112000" cy="2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34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Total per estate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3825" y="323825"/>
            <a:ext cx="1335777" cy="356207"/>
          </a:xfrm>
          <a:custGeom>
            <a:avLst/>
            <a:gdLst/>
            <a:ahLst/>
            <a:cxnLst/>
            <a:rect l="l" t="t" r="r" b="b"/>
            <a:pathLst>
              <a:path w="1335777" h="356207">
                <a:moveTo>
                  <a:pt x="178104" y="0"/>
                </a:moveTo>
                <a:lnTo>
                  <a:pt x="1157673" y="0"/>
                </a:lnTo>
                <a:cubicBezTo>
                  <a:pt x="1256037" y="0"/>
                  <a:pt x="1335777" y="79740"/>
                  <a:pt x="1335777" y="178104"/>
                </a:cubicBezTo>
                <a:lnTo>
                  <a:pt x="1335777" y="178104"/>
                </a:lnTo>
                <a:cubicBezTo>
                  <a:pt x="1335777" y="276467"/>
                  <a:pt x="1256037" y="356207"/>
                  <a:pt x="1157673" y="356207"/>
                </a:cubicBezTo>
                <a:lnTo>
                  <a:pt x="178104" y="356207"/>
                </a:lnTo>
                <a:cubicBezTo>
                  <a:pt x="79806" y="356207"/>
                  <a:pt x="0" y="276402"/>
                  <a:pt x="0" y="178104"/>
                </a:cubicBezTo>
                <a:lnTo>
                  <a:pt x="0" y="178104"/>
                </a:lnTo>
                <a:cubicBezTo>
                  <a:pt x="0" y="79806"/>
                  <a:pt x="79806" y="0"/>
                  <a:pt x="178104" y="0"/>
                </a:cubicBezTo>
                <a:close/>
              </a:path>
            </a:pathLst>
          </a:custGeom>
          <a:solidFill>
            <a:srgbClr val="D1FAE5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" name="Shape 1"/>
          <p:cNvSpPr/>
          <p:nvPr/>
        </p:nvSpPr>
        <p:spPr>
          <a:xfrm>
            <a:off x="485737" y="469546"/>
            <a:ext cx="64765" cy="64765"/>
          </a:xfrm>
          <a:custGeom>
            <a:avLst/>
            <a:gdLst/>
            <a:ahLst/>
            <a:cxnLst/>
            <a:rect l="l" t="t" r="r" b="b"/>
            <a:pathLst>
              <a:path w="64765" h="64765">
                <a:moveTo>
                  <a:pt x="32382" y="0"/>
                </a:moveTo>
                <a:lnTo>
                  <a:pt x="32382" y="0"/>
                </a:lnTo>
                <a:cubicBezTo>
                  <a:pt x="50267" y="0"/>
                  <a:pt x="64765" y="14498"/>
                  <a:pt x="64765" y="32382"/>
                </a:cubicBezTo>
                <a:lnTo>
                  <a:pt x="64765" y="32382"/>
                </a:lnTo>
                <a:cubicBezTo>
                  <a:pt x="64765" y="50267"/>
                  <a:pt x="50267" y="64765"/>
                  <a:pt x="32382" y="64765"/>
                </a:cubicBezTo>
                <a:lnTo>
                  <a:pt x="32382" y="64765"/>
                </a:lnTo>
                <a:cubicBezTo>
                  <a:pt x="14498" y="64765"/>
                  <a:pt x="0" y="50267"/>
                  <a:pt x="0" y="32382"/>
                </a:cubicBezTo>
                <a:lnTo>
                  <a:pt x="0" y="32382"/>
                </a:lnTo>
                <a:cubicBezTo>
                  <a:pt x="0" y="14498"/>
                  <a:pt x="14498" y="0"/>
                  <a:pt x="32382" y="0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" name="Text 2"/>
          <p:cNvSpPr/>
          <p:nvPr/>
        </p:nvSpPr>
        <p:spPr>
          <a:xfrm>
            <a:off x="615267" y="388590"/>
            <a:ext cx="955283" cy="226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7" b="1" dirty="0">
                <a:solidFill>
                  <a:srgbClr val="10B98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Solution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23825" y="777179"/>
            <a:ext cx="11835793" cy="5828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59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MEET GITTO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23825" y="1424829"/>
            <a:ext cx="1036239" cy="32382"/>
          </a:xfrm>
          <a:custGeom>
            <a:avLst/>
            <a:gdLst/>
            <a:ahLst/>
            <a:cxnLst/>
            <a:rect l="l" t="t" r="r" b="b"/>
            <a:pathLst>
              <a:path w="1036239" h="32382">
                <a:moveTo>
                  <a:pt x="0" y="0"/>
                </a:moveTo>
                <a:lnTo>
                  <a:pt x="1036239" y="0"/>
                </a:lnTo>
                <a:lnTo>
                  <a:pt x="1036239" y="32382"/>
                </a:lnTo>
                <a:lnTo>
                  <a:pt x="0" y="32382"/>
                </a:lnTo>
                <a:lnTo>
                  <a:pt x="0" y="0"/>
                </a:ln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5"/>
          <p:cNvSpPr/>
          <p:nvPr/>
        </p:nvSpPr>
        <p:spPr>
          <a:xfrm>
            <a:off x="323825" y="1521976"/>
            <a:ext cx="11641498" cy="2590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3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first autonomous digital executor that bypasses the biometric wall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30301" y="1916943"/>
            <a:ext cx="6230387" cy="4028379"/>
          </a:xfrm>
          <a:custGeom>
            <a:avLst/>
            <a:gdLst/>
            <a:ahLst/>
            <a:cxnLst/>
            <a:rect l="l" t="t" r="r" b="b"/>
            <a:pathLst>
              <a:path w="6230387" h="4028379">
                <a:moveTo>
                  <a:pt x="194289" y="0"/>
                </a:moveTo>
                <a:lnTo>
                  <a:pt x="6036099" y="0"/>
                </a:lnTo>
                <a:cubicBezTo>
                  <a:pt x="6143401" y="0"/>
                  <a:pt x="6230387" y="86986"/>
                  <a:pt x="6230387" y="194289"/>
                </a:cubicBezTo>
                <a:lnTo>
                  <a:pt x="6230387" y="3834091"/>
                </a:lnTo>
                <a:cubicBezTo>
                  <a:pt x="6230387" y="3941393"/>
                  <a:pt x="6143401" y="4028379"/>
                  <a:pt x="6036099" y="4028379"/>
                </a:cubicBezTo>
                <a:lnTo>
                  <a:pt x="194289" y="4028379"/>
                </a:lnTo>
                <a:cubicBezTo>
                  <a:pt x="86986" y="4028379"/>
                  <a:pt x="0" y="3941393"/>
                  <a:pt x="0" y="3834091"/>
                </a:cubicBezTo>
                <a:lnTo>
                  <a:pt x="0" y="194289"/>
                </a:lnTo>
                <a:cubicBezTo>
                  <a:pt x="0" y="86986"/>
                  <a:pt x="86986" y="0"/>
                  <a:pt x="194289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10B98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9" name="Text 7"/>
          <p:cNvSpPr/>
          <p:nvPr/>
        </p:nvSpPr>
        <p:spPr>
          <a:xfrm>
            <a:off x="531072" y="2117712"/>
            <a:ext cx="5950279" cy="2914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912" b="1" dirty="0">
                <a:solidFill>
                  <a:srgbClr val="10B981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HOW GITTO WORKS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31072" y="2571066"/>
            <a:ext cx="518120" cy="518120"/>
          </a:xfrm>
          <a:custGeom>
            <a:avLst/>
            <a:gdLst/>
            <a:ahLst/>
            <a:cxnLst/>
            <a:rect l="l" t="t" r="r" b="b"/>
            <a:pathLst>
              <a:path w="518120" h="518120">
                <a:moveTo>
                  <a:pt x="259060" y="0"/>
                </a:moveTo>
                <a:lnTo>
                  <a:pt x="259060" y="0"/>
                </a:lnTo>
                <a:cubicBezTo>
                  <a:pt x="402135" y="0"/>
                  <a:pt x="518120" y="115985"/>
                  <a:pt x="518120" y="259060"/>
                </a:cubicBezTo>
                <a:lnTo>
                  <a:pt x="518120" y="259060"/>
                </a:lnTo>
                <a:cubicBezTo>
                  <a:pt x="518120" y="402135"/>
                  <a:pt x="402135" y="518120"/>
                  <a:pt x="259060" y="518120"/>
                </a:cubicBezTo>
                <a:lnTo>
                  <a:pt x="259060" y="518120"/>
                </a:lnTo>
                <a:cubicBezTo>
                  <a:pt x="115985" y="518120"/>
                  <a:pt x="0" y="402135"/>
                  <a:pt x="0" y="259060"/>
                </a:cubicBezTo>
                <a:lnTo>
                  <a:pt x="0" y="259060"/>
                </a:lnTo>
                <a:cubicBezTo>
                  <a:pt x="0" y="115985"/>
                  <a:pt x="115985" y="0"/>
                  <a:pt x="259060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1" name="Text 9"/>
          <p:cNvSpPr/>
          <p:nvPr/>
        </p:nvSpPr>
        <p:spPr>
          <a:xfrm>
            <a:off x="722534" y="2684405"/>
            <a:ext cx="259060" cy="2914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912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178722" y="2571066"/>
            <a:ext cx="5181195" cy="971474"/>
          </a:xfrm>
          <a:custGeom>
            <a:avLst/>
            <a:gdLst/>
            <a:ahLst/>
            <a:cxnLst/>
            <a:rect l="l" t="t" r="r" b="b"/>
            <a:pathLst>
              <a:path w="5181195" h="971474">
                <a:moveTo>
                  <a:pt x="97147" y="0"/>
                </a:moveTo>
                <a:lnTo>
                  <a:pt x="5084048" y="0"/>
                </a:lnTo>
                <a:cubicBezTo>
                  <a:pt x="5137701" y="0"/>
                  <a:pt x="5181195" y="43494"/>
                  <a:pt x="5181195" y="97147"/>
                </a:cubicBezTo>
                <a:lnTo>
                  <a:pt x="5181195" y="874327"/>
                </a:lnTo>
                <a:cubicBezTo>
                  <a:pt x="5181195" y="927944"/>
                  <a:pt x="5137665" y="971474"/>
                  <a:pt x="5084048" y="971474"/>
                </a:cubicBezTo>
                <a:lnTo>
                  <a:pt x="97147" y="971474"/>
                </a:lnTo>
                <a:cubicBezTo>
                  <a:pt x="43494" y="971474"/>
                  <a:pt x="0" y="927980"/>
                  <a:pt x="0" y="874327"/>
                </a:cubicBezTo>
                <a:lnTo>
                  <a:pt x="0" y="97147"/>
                </a:lnTo>
                <a:cubicBezTo>
                  <a:pt x="0" y="43530"/>
                  <a:pt x="43530" y="0"/>
                  <a:pt x="97147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3" name="Text 11"/>
          <p:cNvSpPr/>
          <p:nvPr/>
        </p:nvSpPr>
        <p:spPr>
          <a:xfrm>
            <a:off x="1308252" y="2700596"/>
            <a:ext cx="5003092" cy="226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75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Active Agent + Blockchain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308252" y="2992038"/>
            <a:ext cx="4986900" cy="1942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Monitors your status continuously through secure, decentralized verification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1324443" y="3275385"/>
            <a:ext cx="113339" cy="113339"/>
          </a:xfrm>
          <a:custGeom>
            <a:avLst/>
            <a:gdLst/>
            <a:ahLst/>
            <a:cxnLst/>
            <a:rect l="l" t="t" r="r" b="b"/>
            <a:pathLst>
              <a:path w="113339" h="113339">
                <a:moveTo>
                  <a:pt x="106277" y="42502"/>
                </a:moveTo>
                <a:lnTo>
                  <a:pt x="108026" y="42502"/>
                </a:lnTo>
                <a:cubicBezTo>
                  <a:pt x="110970" y="42502"/>
                  <a:pt x="113339" y="40133"/>
                  <a:pt x="113339" y="37189"/>
                </a:cubicBezTo>
                <a:lnTo>
                  <a:pt x="113339" y="5313"/>
                </a:lnTo>
                <a:cubicBezTo>
                  <a:pt x="113339" y="3166"/>
                  <a:pt x="112055" y="1218"/>
                  <a:pt x="110062" y="398"/>
                </a:cubicBezTo>
                <a:cubicBezTo>
                  <a:pt x="108070" y="-421"/>
                  <a:pt x="105790" y="44"/>
                  <a:pt x="104263" y="1550"/>
                </a:cubicBezTo>
                <a:lnTo>
                  <a:pt x="92818" y="13016"/>
                </a:lnTo>
                <a:cubicBezTo>
                  <a:pt x="83012" y="4892"/>
                  <a:pt x="70394" y="0"/>
                  <a:pt x="56669" y="0"/>
                </a:cubicBezTo>
                <a:cubicBezTo>
                  <a:pt x="28113" y="0"/>
                  <a:pt x="4494" y="21118"/>
                  <a:pt x="576" y="48590"/>
                </a:cubicBezTo>
                <a:cubicBezTo>
                  <a:pt x="22" y="52463"/>
                  <a:pt x="2701" y="56050"/>
                  <a:pt x="6575" y="56603"/>
                </a:cubicBezTo>
                <a:cubicBezTo>
                  <a:pt x="10448" y="57156"/>
                  <a:pt x="14035" y="54456"/>
                  <a:pt x="14588" y="50604"/>
                </a:cubicBezTo>
                <a:cubicBezTo>
                  <a:pt x="17532" y="29995"/>
                  <a:pt x="35263" y="14167"/>
                  <a:pt x="56669" y="14167"/>
                </a:cubicBezTo>
                <a:cubicBezTo>
                  <a:pt x="66498" y="14167"/>
                  <a:pt x="75530" y="17488"/>
                  <a:pt x="82724" y="23088"/>
                </a:cubicBezTo>
                <a:lnTo>
                  <a:pt x="72386" y="33426"/>
                </a:lnTo>
                <a:cubicBezTo>
                  <a:pt x="70859" y="34953"/>
                  <a:pt x="70416" y="37234"/>
                  <a:pt x="71235" y="39226"/>
                </a:cubicBezTo>
                <a:cubicBezTo>
                  <a:pt x="72054" y="41218"/>
                  <a:pt x="74002" y="42502"/>
                  <a:pt x="76149" y="42502"/>
                </a:cubicBezTo>
                <a:lnTo>
                  <a:pt x="106277" y="42502"/>
                </a:lnTo>
                <a:close/>
                <a:moveTo>
                  <a:pt x="112785" y="64749"/>
                </a:moveTo>
                <a:cubicBezTo>
                  <a:pt x="113339" y="60875"/>
                  <a:pt x="110638" y="57289"/>
                  <a:pt x="106786" y="56736"/>
                </a:cubicBezTo>
                <a:cubicBezTo>
                  <a:pt x="102935" y="56182"/>
                  <a:pt x="99326" y="58883"/>
                  <a:pt x="98773" y="62735"/>
                </a:cubicBezTo>
                <a:cubicBezTo>
                  <a:pt x="95829" y="83322"/>
                  <a:pt x="78097" y="99149"/>
                  <a:pt x="56691" y="99149"/>
                </a:cubicBezTo>
                <a:cubicBezTo>
                  <a:pt x="46863" y="99149"/>
                  <a:pt x="37831" y="95829"/>
                  <a:pt x="30637" y="90228"/>
                </a:cubicBezTo>
                <a:lnTo>
                  <a:pt x="40952" y="79913"/>
                </a:lnTo>
                <a:cubicBezTo>
                  <a:pt x="42480" y="78385"/>
                  <a:pt x="42923" y="76105"/>
                  <a:pt x="42104" y="74113"/>
                </a:cubicBezTo>
                <a:cubicBezTo>
                  <a:pt x="41284" y="72121"/>
                  <a:pt x="39336" y="70837"/>
                  <a:pt x="37189" y="70837"/>
                </a:cubicBezTo>
                <a:lnTo>
                  <a:pt x="5313" y="70837"/>
                </a:lnTo>
                <a:cubicBezTo>
                  <a:pt x="2369" y="70837"/>
                  <a:pt x="0" y="73205"/>
                  <a:pt x="0" y="76149"/>
                </a:cubicBezTo>
                <a:lnTo>
                  <a:pt x="0" y="108026"/>
                </a:lnTo>
                <a:cubicBezTo>
                  <a:pt x="0" y="110173"/>
                  <a:pt x="1284" y="112121"/>
                  <a:pt x="3276" y="112940"/>
                </a:cubicBezTo>
                <a:cubicBezTo>
                  <a:pt x="5268" y="113759"/>
                  <a:pt x="7549" y="113294"/>
                  <a:pt x="9076" y="111789"/>
                </a:cubicBezTo>
                <a:lnTo>
                  <a:pt x="20543" y="100322"/>
                </a:lnTo>
                <a:cubicBezTo>
                  <a:pt x="30327" y="108446"/>
                  <a:pt x="42945" y="113339"/>
                  <a:pt x="56669" y="113339"/>
                </a:cubicBezTo>
                <a:cubicBezTo>
                  <a:pt x="85225" y="113339"/>
                  <a:pt x="108845" y="92220"/>
                  <a:pt x="112763" y="64749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6" name="Text 14"/>
          <p:cNvSpPr/>
          <p:nvPr/>
        </p:nvSpPr>
        <p:spPr>
          <a:xfrm>
            <a:off x="1514690" y="3251098"/>
            <a:ext cx="1384351" cy="161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2" b="1" dirty="0">
                <a:solidFill>
                  <a:srgbClr val="10B98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Monthly liveness checks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31072" y="3672070"/>
            <a:ext cx="518120" cy="518120"/>
          </a:xfrm>
          <a:custGeom>
            <a:avLst/>
            <a:gdLst/>
            <a:ahLst/>
            <a:cxnLst/>
            <a:rect l="l" t="t" r="r" b="b"/>
            <a:pathLst>
              <a:path w="518120" h="518120">
                <a:moveTo>
                  <a:pt x="259060" y="0"/>
                </a:moveTo>
                <a:lnTo>
                  <a:pt x="259060" y="0"/>
                </a:lnTo>
                <a:cubicBezTo>
                  <a:pt x="402135" y="0"/>
                  <a:pt x="518120" y="115985"/>
                  <a:pt x="518120" y="259060"/>
                </a:cubicBezTo>
                <a:lnTo>
                  <a:pt x="518120" y="259060"/>
                </a:lnTo>
                <a:cubicBezTo>
                  <a:pt x="518120" y="402135"/>
                  <a:pt x="402135" y="518120"/>
                  <a:pt x="259060" y="518120"/>
                </a:cubicBezTo>
                <a:lnTo>
                  <a:pt x="259060" y="518120"/>
                </a:lnTo>
                <a:cubicBezTo>
                  <a:pt x="115985" y="518120"/>
                  <a:pt x="0" y="402135"/>
                  <a:pt x="0" y="259060"/>
                </a:cubicBezTo>
                <a:lnTo>
                  <a:pt x="0" y="259060"/>
                </a:lnTo>
                <a:cubicBezTo>
                  <a:pt x="0" y="115985"/>
                  <a:pt x="115985" y="0"/>
                  <a:pt x="259060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8" name="Text 16"/>
          <p:cNvSpPr/>
          <p:nvPr/>
        </p:nvSpPr>
        <p:spPr>
          <a:xfrm>
            <a:off x="722534" y="3785409"/>
            <a:ext cx="259060" cy="2914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912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178722" y="3672070"/>
            <a:ext cx="5181195" cy="971474"/>
          </a:xfrm>
          <a:custGeom>
            <a:avLst/>
            <a:gdLst/>
            <a:ahLst/>
            <a:cxnLst/>
            <a:rect l="l" t="t" r="r" b="b"/>
            <a:pathLst>
              <a:path w="5181195" h="971474">
                <a:moveTo>
                  <a:pt x="97147" y="0"/>
                </a:moveTo>
                <a:lnTo>
                  <a:pt x="5084048" y="0"/>
                </a:lnTo>
                <a:cubicBezTo>
                  <a:pt x="5137701" y="0"/>
                  <a:pt x="5181195" y="43494"/>
                  <a:pt x="5181195" y="97147"/>
                </a:cubicBezTo>
                <a:lnTo>
                  <a:pt x="5181195" y="874327"/>
                </a:lnTo>
                <a:cubicBezTo>
                  <a:pt x="5181195" y="927944"/>
                  <a:pt x="5137665" y="971474"/>
                  <a:pt x="5084048" y="971474"/>
                </a:cubicBezTo>
                <a:lnTo>
                  <a:pt x="97147" y="971474"/>
                </a:lnTo>
                <a:cubicBezTo>
                  <a:pt x="43494" y="971474"/>
                  <a:pt x="0" y="927980"/>
                  <a:pt x="0" y="874327"/>
                </a:cubicBezTo>
                <a:lnTo>
                  <a:pt x="0" y="97147"/>
                </a:lnTo>
                <a:cubicBezTo>
                  <a:pt x="0" y="43530"/>
                  <a:pt x="43530" y="0"/>
                  <a:pt x="97147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0" name="Text 18"/>
          <p:cNvSpPr/>
          <p:nvPr/>
        </p:nvSpPr>
        <p:spPr>
          <a:xfrm>
            <a:off x="1308252" y="3801600"/>
            <a:ext cx="5003092" cy="226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75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Detects When You're Gone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308252" y="4093042"/>
            <a:ext cx="4986900" cy="1942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Autonomous detection through multi-factor liveness checks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324443" y="4376389"/>
            <a:ext cx="113339" cy="113339"/>
          </a:xfrm>
          <a:custGeom>
            <a:avLst/>
            <a:gdLst/>
            <a:ahLst/>
            <a:cxnLst/>
            <a:rect l="l" t="t" r="r" b="b"/>
            <a:pathLst>
              <a:path w="113339" h="113339">
                <a:moveTo>
                  <a:pt x="26564" y="12396"/>
                </a:moveTo>
                <a:cubicBezTo>
                  <a:pt x="26564" y="5556"/>
                  <a:pt x="32120" y="0"/>
                  <a:pt x="38960" y="0"/>
                </a:cubicBezTo>
                <a:lnTo>
                  <a:pt x="44273" y="0"/>
                </a:lnTo>
                <a:cubicBezTo>
                  <a:pt x="48191" y="0"/>
                  <a:pt x="51357" y="3166"/>
                  <a:pt x="51357" y="7084"/>
                </a:cubicBezTo>
                <a:lnTo>
                  <a:pt x="51357" y="106255"/>
                </a:lnTo>
                <a:cubicBezTo>
                  <a:pt x="51357" y="110173"/>
                  <a:pt x="48191" y="113339"/>
                  <a:pt x="44273" y="113339"/>
                </a:cubicBezTo>
                <a:lnTo>
                  <a:pt x="37189" y="113339"/>
                </a:lnTo>
                <a:cubicBezTo>
                  <a:pt x="30593" y="113339"/>
                  <a:pt x="25036" y="108823"/>
                  <a:pt x="23465" y="102713"/>
                </a:cubicBezTo>
                <a:cubicBezTo>
                  <a:pt x="23310" y="102713"/>
                  <a:pt x="23177" y="102713"/>
                  <a:pt x="23022" y="102713"/>
                </a:cubicBezTo>
                <a:cubicBezTo>
                  <a:pt x="13238" y="102713"/>
                  <a:pt x="5313" y="94788"/>
                  <a:pt x="5313" y="85004"/>
                </a:cubicBezTo>
                <a:cubicBezTo>
                  <a:pt x="5313" y="81019"/>
                  <a:pt x="6641" y="77345"/>
                  <a:pt x="8855" y="74378"/>
                </a:cubicBezTo>
                <a:cubicBezTo>
                  <a:pt x="4560" y="71147"/>
                  <a:pt x="1771" y="66011"/>
                  <a:pt x="1771" y="60211"/>
                </a:cubicBezTo>
                <a:cubicBezTo>
                  <a:pt x="1771" y="53371"/>
                  <a:pt x="5667" y="47416"/>
                  <a:pt x="11334" y="44472"/>
                </a:cubicBezTo>
                <a:cubicBezTo>
                  <a:pt x="9762" y="41816"/>
                  <a:pt x="8855" y="38717"/>
                  <a:pt x="8855" y="35418"/>
                </a:cubicBezTo>
                <a:cubicBezTo>
                  <a:pt x="8855" y="25634"/>
                  <a:pt x="16779" y="17709"/>
                  <a:pt x="26564" y="17709"/>
                </a:cubicBezTo>
                <a:lnTo>
                  <a:pt x="26564" y="12396"/>
                </a:lnTo>
                <a:close/>
                <a:moveTo>
                  <a:pt x="86775" y="12396"/>
                </a:moveTo>
                <a:lnTo>
                  <a:pt x="86775" y="17709"/>
                </a:lnTo>
                <a:cubicBezTo>
                  <a:pt x="96559" y="17709"/>
                  <a:pt x="104484" y="25634"/>
                  <a:pt x="104484" y="35418"/>
                </a:cubicBezTo>
                <a:cubicBezTo>
                  <a:pt x="104484" y="38739"/>
                  <a:pt x="103576" y="41838"/>
                  <a:pt x="102005" y="44472"/>
                </a:cubicBezTo>
                <a:cubicBezTo>
                  <a:pt x="107694" y="47416"/>
                  <a:pt x="111568" y="53349"/>
                  <a:pt x="111568" y="60211"/>
                </a:cubicBezTo>
                <a:cubicBezTo>
                  <a:pt x="111568" y="66011"/>
                  <a:pt x="108779" y="71147"/>
                  <a:pt x="104484" y="74378"/>
                </a:cubicBezTo>
                <a:cubicBezTo>
                  <a:pt x="106698" y="77345"/>
                  <a:pt x="108026" y="81019"/>
                  <a:pt x="108026" y="85004"/>
                </a:cubicBezTo>
                <a:cubicBezTo>
                  <a:pt x="108026" y="94788"/>
                  <a:pt x="100101" y="102713"/>
                  <a:pt x="90317" y="102713"/>
                </a:cubicBezTo>
                <a:cubicBezTo>
                  <a:pt x="90162" y="102713"/>
                  <a:pt x="90029" y="102713"/>
                  <a:pt x="89874" y="102713"/>
                </a:cubicBezTo>
                <a:cubicBezTo>
                  <a:pt x="88302" y="108823"/>
                  <a:pt x="82746" y="113339"/>
                  <a:pt x="76149" y="113339"/>
                </a:cubicBezTo>
                <a:lnTo>
                  <a:pt x="69066" y="113339"/>
                </a:lnTo>
                <a:cubicBezTo>
                  <a:pt x="65148" y="113339"/>
                  <a:pt x="61982" y="110173"/>
                  <a:pt x="61982" y="106255"/>
                </a:cubicBezTo>
                <a:lnTo>
                  <a:pt x="61982" y="7084"/>
                </a:lnTo>
                <a:cubicBezTo>
                  <a:pt x="61982" y="3166"/>
                  <a:pt x="65148" y="0"/>
                  <a:pt x="69066" y="0"/>
                </a:cubicBezTo>
                <a:lnTo>
                  <a:pt x="74378" y="0"/>
                </a:lnTo>
                <a:cubicBezTo>
                  <a:pt x="81219" y="0"/>
                  <a:pt x="86775" y="5556"/>
                  <a:pt x="86775" y="12396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3" name="Text 21"/>
          <p:cNvSpPr/>
          <p:nvPr/>
        </p:nvSpPr>
        <p:spPr>
          <a:xfrm>
            <a:off x="1514690" y="4352102"/>
            <a:ext cx="1206247" cy="161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2" b="1" dirty="0">
                <a:solidFill>
                  <a:srgbClr val="10B98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AI-powered detection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531072" y="4773074"/>
            <a:ext cx="518120" cy="518120"/>
          </a:xfrm>
          <a:custGeom>
            <a:avLst/>
            <a:gdLst/>
            <a:ahLst/>
            <a:cxnLst/>
            <a:rect l="l" t="t" r="r" b="b"/>
            <a:pathLst>
              <a:path w="518120" h="518120">
                <a:moveTo>
                  <a:pt x="259060" y="0"/>
                </a:moveTo>
                <a:lnTo>
                  <a:pt x="259060" y="0"/>
                </a:lnTo>
                <a:cubicBezTo>
                  <a:pt x="402135" y="0"/>
                  <a:pt x="518120" y="115985"/>
                  <a:pt x="518120" y="259060"/>
                </a:cubicBezTo>
                <a:lnTo>
                  <a:pt x="518120" y="259060"/>
                </a:lnTo>
                <a:cubicBezTo>
                  <a:pt x="518120" y="402135"/>
                  <a:pt x="402135" y="518120"/>
                  <a:pt x="259060" y="518120"/>
                </a:cubicBezTo>
                <a:lnTo>
                  <a:pt x="259060" y="518120"/>
                </a:lnTo>
                <a:cubicBezTo>
                  <a:pt x="115985" y="518120"/>
                  <a:pt x="0" y="402135"/>
                  <a:pt x="0" y="259060"/>
                </a:cubicBezTo>
                <a:lnTo>
                  <a:pt x="0" y="259060"/>
                </a:lnTo>
                <a:cubicBezTo>
                  <a:pt x="0" y="115985"/>
                  <a:pt x="115985" y="0"/>
                  <a:pt x="259060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5" name="Text 23"/>
          <p:cNvSpPr/>
          <p:nvPr/>
        </p:nvSpPr>
        <p:spPr>
          <a:xfrm>
            <a:off x="722534" y="4886413"/>
            <a:ext cx="259060" cy="2914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912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1178722" y="4773074"/>
            <a:ext cx="5181195" cy="971474"/>
          </a:xfrm>
          <a:custGeom>
            <a:avLst/>
            <a:gdLst/>
            <a:ahLst/>
            <a:cxnLst/>
            <a:rect l="l" t="t" r="r" b="b"/>
            <a:pathLst>
              <a:path w="5181195" h="971474">
                <a:moveTo>
                  <a:pt x="97147" y="0"/>
                </a:moveTo>
                <a:lnTo>
                  <a:pt x="5084048" y="0"/>
                </a:lnTo>
                <a:cubicBezTo>
                  <a:pt x="5137701" y="0"/>
                  <a:pt x="5181195" y="43494"/>
                  <a:pt x="5181195" y="97147"/>
                </a:cubicBezTo>
                <a:lnTo>
                  <a:pt x="5181195" y="874327"/>
                </a:lnTo>
                <a:cubicBezTo>
                  <a:pt x="5181195" y="927944"/>
                  <a:pt x="5137665" y="971474"/>
                  <a:pt x="5084048" y="971474"/>
                </a:cubicBezTo>
                <a:lnTo>
                  <a:pt x="97147" y="971474"/>
                </a:lnTo>
                <a:cubicBezTo>
                  <a:pt x="43494" y="971474"/>
                  <a:pt x="0" y="927980"/>
                  <a:pt x="0" y="874327"/>
                </a:cubicBezTo>
                <a:lnTo>
                  <a:pt x="0" y="97147"/>
                </a:lnTo>
                <a:cubicBezTo>
                  <a:pt x="0" y="43530"/>
                  <a:pt x="43530" y="0"/>
                  <a:pt x="97147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7" name="Text 25"/>
          <p:cNvSpPr/>
          <p:nvPr/>
        </p:nvSpPr>
        <p:spPr>
          <a:xfrm>
            <a:off x="1308252" y="4902604"/>
            <a:ext cx="5003092" cy="226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75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Orchestrates Handover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1308252" y="5194046"/>
            <a:ext cx="4986900" cy="1942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Transfers ACCESS—not ownership—to all digital assets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1331527" y="5477393"/>
            <a:ext cx="99171" cy="113339"/>
          </a:xfrm>
          <a:custGeom>
            <a:avLst/>
            <a:gdLst/>
            <a:ahLst/>
            <a:cxnLst/>
            <a:rect l="l" t="t" r="r" b="b"/>
            <a:pathLst>
              <a:path w="99171" h="113339">
                <a:moveTo>
                  <a:pt x="74998" y="-2192"/>
                </a:moveTo>
                <a:cubicBezTo>
                  <a:pt x="77633" y="-288"/>
                  <a:pt x="78607" y="3166"/>
                  <a:pt x="77411" y="6176"/>
                </a:cubicBezTo>
                <a:lnTo>
                  <a:pt x="60056" y="49586"/>
                </a:lnTo>
                <a:lnTo>
                  <a:pt x="92088" y="49586"/>
                </a:lnTo>
                <a:cubicBezTo>
                  <a:pt x="95076" y="49586"/>
                  <a:pt x="97732" y="51445"/>
                  <a:pt x="98751" y="54256"/>
                </a:cubicBezTo>
                <a:cubicBezTo>
                  <a:pt x="99769" y="57068"/>
                  <a:pt x="98906" y="60211"/>
                  <a:pt x="96626" y="62115"/>
                </a:cubicBezTo>
                <a:lnTo>
                  <a:pt x="32873" y="115242"/>
                </a:lnTo>
                <a:cubicBezTo>
                  <a:pt x="30371" y="117323"/>
                  <a:pt x="26807" y="117434"/>
                  <a:pt x="24173" y="115530"/>
                </a:cubicBezTo>
                <a:cubicBezTo>
                  <a:pt x="21539" y="113626"/>
                  <a:pt x="20565" y="110173"/>
                  <a:pt x="21760" y="107163"/>
                </a:cubicBezTo>
                <a:lnTo>
                  <a:pt x="39115" y="63753"/>
                </a:lnTo>
                <a:lnTo>
                  <a:pt x="7084" y="63753"/>
                </a:lnTo>
                <a:cubicBezTo>
                  <a:pt x="4095" y="63753"/>
                  <a:pt x="1439" y="61894"/>
                  <a:pt x="421" y="59082"/>
                </a:cubicBezTo>
                <a:cubicBezTo>
                  <a:pt x="-598" y="56271"/>
                  <a:pt x="266" y="53127"/>
                  <a:pt x="2546" y="51224"/>
                </a:cubicBezTo>
                <a:lnTo>
                  <a:pt x="66299" y="-1904"/>
                </a:lnTo>
                <a:cubicBezTo>
                  <a:pt x="68800" y="-3985"/>
                  <a:pt x="72364" y="-4095"/>
                  <a:pt x="74998" y="-2192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0" name="Text 28"/>
          <p:cNvSpPr/>
          <p:nvPr/>
        </p:nvSpPr>
        <p:spPr>
          <a:xfrm>
            <a:off x="1514690" y="5453106"/>
            <a:ext cx="1173865" cy="161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2" b="1" dirty="0">
                <a:solidFill>
                  <a:srgbClr val="10B98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API-speed execution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323825" y="6081327"/>
            <a:ext cx="6241721" cy="582884"/>
          </a:xfrm>
          <a:custGeom>
            <a:avLst/>
            <a:gdLst/>
            <a:ahLst/>
            <a:cxnLst/>
            <a:rect l="l" t="t" r="r" b="b"/>
            <a:pathLst>
              <a:path w="6241721" h="582884">
                <a:moveTo>
                  <a:pt x="129529" y="0"/>
                </a:moveTo>
                <a:lnTo>
                  <a:pt x="6112193" y="0"/>
                </a:lnTo>
                <a:cubicBezTo>
                  <a:pt x="6183729" y="0"/>
                  <a:pt x="6241721" y="57992"/>
                  <a:pt x="6241721" y="129529"/>
                </a:cubicBezTo>
                <a:lnTo>
                  <a:pt x="6241721" y="453356"/>
                </a:lnTo>
                <a:cubicBezTo>
                  <a:pt x="6241721" y="524893"/>
                  <a:pt x="6183729" y="582884"/>
                  <a:pt x="6112193" y="582884"/>
                </a:cubicBezTo>
                <a:lnTo>
                  <a:pt x="129529" y="582884"/>
                </a:lnTo>
                <a:cubicBezTo>
                  <a:pt x="57992" y="582884"/>
                  <a:pt x="0" y="524893"/>
                  <a:pt x="0" y="453356"/>
                </a:cubicBezTo>
                <a:lnTo>
                  <a:pt x="0" y="129529"/>
                </a:lnTo>
                <a:cubicBezTo>
                  <a:pt x="0" y="58040"/>
                  <a:pt x="58040" y="0"/>
                  <a:pt x="129529" y="0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2" name="Shape 30"/>
          <p:cNvSpPr/>
          <p:nvPr/>
        </p:nvSpPr>
        <p:spPr>
          <a:xfrm>
            <a:off x="1361076" y="6275622"/>
            <a:ext cx="194295" cy="194295"/>
          </a:xfrm>
          <a:custGeom>
            <a:avLst/>
            <a:gdLst/>
            <a:ahLst/>
            <a:cxnLst/>
            <a:rect l="l" t="t" r="r" b="b"/>
            <a:pathLst>
              <a:path w="194295" h="194295">
                <a:moveTo>
                  <a:pt x="48574" y="121434"/>
                </a:moveTo>
                <a:lnTo>
                  <a:pt x="9297" y="121434"/>
                </a:lnTo>
                <a:cubicBezTo>
                  <a:pt x="-152" y="121434"/>
                  <a:pt x="-5958" y="111150"/>
                  <a:pt x="-1100" y="103029"/>
                </a:cubicBezTo>
                <a:lnTo>
                  <a:pt x="18974" y="69559"/>
                </a:lnTo>
                <a:cubicBezTo>
                  <a:pt x="22276" y="64057"/>
                  <a:pt x="28196" y="60717"/>
                  <a:pt x="34609" y="60717"/>
                </a:cubicBezTo>
                <a:lnTo>
                  <a:pt x="70660" y="60717"/>
                </a:lnTo>
                <a:cubicBezTo>
                  <a:pt x="99538" y="11802"/>
                  <a:pt x="142609" y="9335"/>
                  <a:pt x="171412" y="13548"/>
                </a:cubicBezTo>
                <a:cubicBezTo>
                  <a:pt x="176269" y="14269"/>
                  <a:pt x="180064" y="18063"/>
                  <a:pt x="180747" y="22883"/>
                </a:cubicBezTo>
                <a:cubicBezTo>
                  <a:pt x="184960" y="51685"/>
                  <a:pt x="182493" y="94757"/>
                  <a:pt x="133578" y="123635"/>
                </a:cubicBezTo>
                <a:lnTo>
                  <a:pt x="133578" y="159686"/>
                </a:lnTo>
                <a:cubicBezTo>
                  <a:pt x="133578" y="166099"/>
                  <a:pt x="130238" y="172019"/>
                  <a:pt x="124736" y="175321"/>
                </a:cubicBezTo>
                <a:lnTo>
                  <a:pt x="91265" y="195395"/>
                </a:lnTo>
                <a:cubicBezTo>
                  <a:pt x="83182" y="200253"/>
                  <a:pt x="72861" y="194409"/>
                  <a:pt x="72861" y="184998"/>
                </a:cubicBezTo>
                <a:lnTo>
                  <a:pt x="72861" y="145721"/>
                </a:lnTo>
                <a:cubicBezTo>
                  <a:pt x="72861" y="132325"/>
                  <a:pt x="61969" y="121434"/>
                  <a:pt x="48574" y="121434"/>
                </a:cubicBezTo>
                <a:lnTo>
                  <a:pt x="48536" y="121434"/>
                </a:lnTo>
                <a:close/>
                <a:moveTo>
                  <a:pt x="151793" y="60717"/>
                </a:moveTo>
                <a:cubicBezTo>
                  <a:pt x="151793" y="50664"/>
                  <a:pt x="143631" y="42502"/>
                  <a:pt x="133578" y="42502"/>
                </a:cubicBezTo>
                <a:cubicBezTo>
                  <a:pt x="123524" y="42502"/>
                  <a:pt x="115363" y="50664"/>
                  <a:pt x="115363" y="60717"/>
                </a:cubicBezTo>
                <a:cubicBezTo>
                  <a:pt x="115363" y="70770"/>
                  <a:pt x="123524" y="78932"/>
                  <a:pt x="133578" y="78932"/>
                </a:cubicBezTo>
                <a:cubicBezTo>
                  <a:pt x="143631" y="78932"/>
                  <a:pt x="151793" y="70770"/>
                  <a:pt x="151793" y="60717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3" name="Text 31"/>
          <p:cNvSpPr/>
          <p:nvPr/>
        </p:nvSpPr>
        <p:spPr>
          <a:xfrm>
            <a:off x="721316" y="6243239"/>
            <a:ext cx="5730891" cy="2590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3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Complete transfer in minutes, not months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759639" y="1910467"/>
            <a:ext cx="5108335" cy="3723984"/>
          </a:xfrm>
          <a:custGeom>
            <a:avLst/>
            <a:gdLst/>
            <a:ahLst/>
            <a:cxnLst/>
            <a:rect l="l" t="t" r="r" b="b"/>
            <a:pathLst>
              <a:path w="5108335" h="3723984">
                <a:moveTo>
                  <a:pt x="194280" y="0"/>
                </a:moveTo>
                <a:lnTo>
                  <a:pt x="4914054" y="0"/>
                </a:lnTo>
                <a:cubicBezTo>
                  <a:pt x="5021352" y="0"/>
                  <a:pt x="5108335" y="86982"/>
                  <a:pt x="5108335" y="194280"/>
                </a:cubicBezTo>
                <a:lnTo>
                  <a:pt x="5108335" y="3529704"/>
                </a:lnTo>
                <a:cubicBezTo>
                  <a:pt x="5108335" y="3637002"/>
                  <a:pt x="5021352" y="3723984"/>
                  <a:pt x="4914054" y="3723984"/>
                </a:cubicBezTo>
                <a:lnTo>
                  <a:pt x="194280" y="3723984"/>
                </a:lnTo>
                <a:cubicBezTo>
                  <a:pt x="86982" y="3723984"/>
                  <a:pt x="0" y="3637002"/>
                  <a:pt x="0" y="3529704"/>
                </a:cubicBezTo>
                <a:lnTo>
                  <a:pt x="0" y="194280"/>
                </a:lnTo>
                <a:cubicBezTo>
                  <a:pt x="0" y="87054"/>
                  <a:pt x="87054" y="0"/>
                  <a:pt x="194280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5" name="Text 33"/>
          <p:cNvSpPr/>
          <p:nvPr/>
        </p:nvSpPr>
        <p:spPr>
          <a:xfrm>
            <a:off x="6953933" y="2104762"/>
            <a:ext cx="4841179" cy="2914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912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CORE CAPABILITIES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953933" y="2558116"/>
            <a:ext cx="4719745" cy="647649"/>
          </a:xfrm>
          <a:custGeom>
            <a:avLst/>
            <a:gdLst/>
            <a:ahLst/>
            <a:cxnLst/>
            <a:rect l="l" t="t" r="r" b="b"/>
            <a:pathLst>
              <a:path w="4719745" h="647649">
                <a:moveTo>
                  <a:pt x="97147" y="0"/>
                </a:moveTo>
                <a:lnTo>
                  <a:pt x="4622598" y="0"/>
                </a:lnTo>
                <a:cubicBezTo>
                  <a:pt x="4676251" y="0"/>
                  <a:pt x="4719745" y="43494"/>
                  <a:pt x="4719745" y="97147"/>
                </a:cubicBezTo>
                <a:lnTo>
                  <a:pt x="4719745" y="550502"/>
                </a:lnTo>
                <a:cubicBezTo>
                  <a:pt x="4719745" y="604155"/>
                  <a:pt x="4676251" y="647649"/>
                  <a:pt x="4622598" y="647649"/>
                </a:cubicBezTo>
                <a:lnTo>
                  <a:pt x="97147" y="647649"/>
                </a:lnTo>
                <a:cubicBezTo>
                  <a:pt x="43494" y="647649"/>
                  <a:pt x="0" y="604155"/>
                  <a:pt x="0" y="550502"/>
                </a:cubicBezTo>
                <a:lnTo>
                  <a:pt x="0" y="97147"/>
                </a:lnTo>
                <a:cubicBezTo>
                  <a:pt x="0" y="43494"/>
                  <a:pt x="43494" y="0"/>
                  <a:pt x="97147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7" name="Shape 35"/>
          <p:cNvSpPr/>
          <p:nvPr/>
        </p:nvSpPr>
        <p:spPr>
          <a:xfrm>
            <a:off x="7103702" y="2800985"/>
            <a:ext cx="161912" cy="161912"/>
          </a:xfrm>
          <a:custGeom>
            <a:avLst/>
            <a:gdLst/>
            <a:ahLst/>
            <a:cxnLst/>
            <a:rect l="l" t="t" r="r" b="b"/>
            <a:pathLst>
              <a:path w="161912" h="161912">
                <a:moveTo>
                  <a:pt x="116122" y="130447"/>
                </a:moveTo>
                <a:lnTo>
                  <a:pt x="31465" y="45791"/>
                </a:lnTo>
                <a:cubicBezTo>
                  <a:pt x="24382" y="55721"/>
                  <a:pt x="20239" y="67864"/>
                  <a:pt x="20239" y="80956"/>
                </a:cubicBezTo>
                <a:cubicBezTo>
                  <a:pt x="20239" y="114477"/>
                  <a:pt x="47435" y="141673"/>
                  <a:pt x="80956" y="141673"/>
                </a:cubicBezTo>
                <a:cubicBezTo>
                  <a:pt x="94080" y="141673"/>
                  <a:pt x="106223" y="137531"/>
                  <a:pt x="116122" y="130447"/>
                </a:cubicBezTo>
                <a:close/>
                <a:moveTo>
                  <a:pt x="130447" y="116122"/>
                </a:moveTo>
                <a:cubicBezTo>
                  <a:pt x="137531" y="106192"/>
                  <a:pt x="141673" y="94048"/>
                  <a:pt x="141673" y="80956"/>
                </a:cubicBezTo>
                <a:cubicBezTo>
                  <a:pt x="141673" y="47435"/>
                  <a:pt x="114477" y="20239"/>
                  <a:pt x="80956" y="20239"/>
                </a:cubicBezTo>
                <a:cubicBezTo>
                  <a:pt x="67832" y="20239"/>
                  <a:pt x="55689" y="24382"/>
                  <a:pt x="45791" y="31465"/>
                </a:cubicBezTo>
                <a:lnTo>
                  <a:pt x="130447" y="116122"/>
                </a:lnTo>
                <a:close/>
                <a:moveTo>
                  <a:pt x="0" y="80956"/>
                </a:moveTo>
                <a:cubicBezTo>
                  <a:pt x="0" y="36275"/>
                  <a:pt x="36275" y="0"/>
                  <a:pt x="80956" y="0"/>
                </a:cubicBezTo>
                <a:cubicBezTo>
                  <a:pt x="125637" y="0"/>
                  <a:pt x="161912" y="36275"/>
                  <a:pt x="161912" y="80956"/>
                </a:cubicBezTo>
                <a:cubicBezTo>
                  <a:pt x="161912" y="125637"/>
                  <a:pt x="125637" y="161912"/>
                  <a:pt x="80956" y="161912"/>
                </a:cubicBezTo>
                <a:cubicBezTo>
                  <a:pt x="36275" y="161912"/>
                  <a:pt x="0" y="125637"/>
                  <a:pt x="0" y="80956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8" name="Text 36"/>
          <p:cNvSpPr/>
          <p:nvPr/>
        </p:nvSpPr>
        <p:spPr>
          <a:xfrm>
            <a:off x="7383001" y="2687646"/>
            <a:ext cx="1967235" cy="226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7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Stop Zombie Subscriptions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7383001" y="2914323"/>
            <a:ext cx="1951044" cy="161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2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Instant cancellation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953933" y="3302913"/>
            <a:ext cx="4719745" cy="647649"/>
          </a:xfrm>
          <a:custGeom>
            <a:avLst/>
            <a:gdLst/>
            <a:ahLst/>
            <a:cxnLst/>
            <a:rect l="l" t="t" r="r" b="b"/>
            <a:pathLst>
              <a:path w="4719745" h="647649">
                <a:moveTo>
                  <a:pt x="97147" y="0"/>
                </a:moveTo>
                <a:lnTo>
                  <a:pt x="4622598" y="0"/>
                </a:lnTo>
                <a:cubicBezTo>
                  <a:pt x="4676251" y="0"/>
                  <a:pt x="4719745" y="43494"/>
                  <a:pt x="4719745" y="97147"/>
                </a:cubicBezTo>
                <a:lnTo>
                  <a:pt x="4719745" y="550502"/>
                </a:lnTo>
                <a:cubicBezTo>
                  <a:pt x="4719745" y="604155"/>
                  <a:pt x="4676251" y="647649"/>
                  <a:pt x="4622598" y="647649"/>
                </a:cubicBezTo>
                <a:lnTo>
                  <a:pt x="97147" y="647649"/>
                </a:lnTo>
                <a:cubicBezTo>
                  <a:pt x="43494" y="647649"/>
                  <a:pt x="0" y="604155"/>
                  <a:pt x="0" y="550502"/>
                </a:cubicBezTo>
                <a:lnTo>
                  <a:pt x="0" y="97147"/>
                </a:lnTo>
                <a:cubicBezTo>
                  <a:pt x="0" y="43494"/>
                  <a:pt x="43494" y="0"/>
                  <a:pt x="97147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1" name="Shape 39"/>
          <p:cNvSpPr/>
          <p:nvPr/>
        </p:nvSpPr>
        <p:spPr>
          <a:xfrm>
            <a:off x="7123941" y="3545782"/>
            <a:ext cx="121434" cy="161912"/>
          </a:xfrm>
          <a:custGeom>
            <a:avLst/>
            <a:gdLst/>
            <a:ahLst/>
            <a:cxnLst/>
            <a:rect l="l" t="t" r="r" b="b"/>
            <a:pathLst>
              <a:path w="121434" h="161912">
                <a:moveTo>
                  <a:pt x="40478" y="30359"/>
                </a:moveTo>
                <a:cubicBezTo>
                  <a:pt x="40478" y="19195"/>
                  <a:pt x="49554" y="10120"/>
                  <a:pt x="60717" y="10120"/>
                </a:cubicBezTo>
                <a:cubicBezTo>
                  <a:pt x="70742" y="10120"/>
                  <a:pt x="79059" y="17393"/>
                  <a:pt x="80672" y="26975"/>
                </a:cubicBezTo>
                <a:cubicBezTo>
                  <a:pt x="81589" y="32477"/>
                  <a:pt x="86807" y="36209"/>
                  <a:pt x="92341" y="35292"/>
                </a:cubicBezTo>
                <a:cubicBezTo>
                  <a:pt x="97875" y="34375"/>
                  <a:pt x="101575" y="29157"/>
                  <a:pt x="100658" y="23623"/>
                </a:cubicBezTo>
                <a:cubicBezTo>
                  <a:pt x="97432" y="4459"/>
                  <a:pt x="80798" y="-10120"/>
                  <a:pt x="60717" y="-10120"/>
                </a:cubicBezTo>
                <a:cubicBezTo>
                  <a:pt x="38359" y="-10120"/>
                  <a:pt x="20239" y="8001"/>
                  <a:pt x="20239" y="30359"/>
                </a:cubicBezTo>
                <a:lnTo>
                  <a:pt x="20239" y="50598"/>
                </a:lnTo>
                <a:cubicBezTo>
                  <a:pt x="9076" y="50598"/>
                  <a:pt x="0" y="59674"/>
                  <a:pt x="0" y="70837"/>
                </a:cubicBezTo>
                <a:lnTo>
                  <a:pt x="0" y="141673"/>
                </a:lnTo>
                <a:cubicBezTo>
                  <a:pt x="0" y="152836"/>
                  <a:pt x="9076" y="161912"/>
                  <a:pt x="20239" y="161912"/>
                </a:cubicBezTo>
                <a:lnTo>
                  <a:pt x="101195" y="161912"/>
                </a:lnTo>
                <a:cubicBezTo>
                  <a:pt x="112358" y="161912"/>
                  <a:pt x="121434" y="152836"/>
                  <a:pt x="121434" y="141673"/>
                </a:cubicBezTo>
                <a:lnTo>
                  <a:pt x="121434" y="70837"/>
                </a:lnTo>
                <a:cubicBezTo>
                  <a:pt x="121434" y="59674"/>
                  <a:pt x="112358" y="50598"/>
                  <a:pt x="101195" y="50598"/>
                </a:cubicBezTo>
                <a:lnTo>
                  <a:pt x="40478" y="50598"/>
                </a:lnTo>
                <a:lnTo>
                  <a:pt x="40478" y="30359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2" name="Text 40"/>
          <p:cNvSpPr/>
          <p:nvPr/>
        </p:nvSpPr>
        <p:spPr>
          <a:xfrm>
            <a:off x="7383001" y="3432443"/>
            <a:ext cx="1619124" cy="226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7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Unlock Crypto Wallets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7383001" y="3659120"/>
            <a:ext cx="1602932" cy="161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2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Secure recovery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953933" y="4047710"/>
            <a:ext cx="4719745" cy="647649"/>
          </a:xfrm>
          <a:custGeom>
            <a:avLst/>
            <a:gdLst/>
            <a:ahLst/>
            <a:cxnLst/>
            <a:rect l="l" t="t" r="r" b="b"/>
            <a:pathLst>
              <a:path w="4719745" h="647649">
                <a:moveTo>
                  <a:pt x="97147" y="0"/>
                </a:moveTo>
                <a:lnTo>
                  <a:pt x="4622598" y="0"/>
                </a:lnTo>
                <a:cubicBezTo>
                  <a:pt x="4676251" y="0"/>
                  <a:pt x="4719745" y="43494"/>
                  <a:pt x="4719745" y="97147"/>
                </a:cubicBezTo>
                <a:lnTo>
                  <a:pt x="4719745" y="550502"/>
                </a:lnTo>
                <a:cubicBezTo>
                  <a:pt x="4719745" y="604155"/>
                  <a:pt x="4676251" y="647649"/>
                  <a:pt x="4622598" y="647649"/>
                </a:cubicBezTo>
                <a:lnTo>
                  <a:pt x="97147" y="647649"/>
                </a:lnTo>
                <a:cubicBezTo>
                  <a:pt x="43494" y="647649"/>
                  <a:pt x="0" y="604155"/>
                  <a:pt x="0" y="550502"/>
                </a:cubicBezTo>
                <a:lnTo>
                  <a:pt x="0" y="97147"/>
                </a:lnTo>
                <a:cubicBezTo>
                  <a:pt x="0" y="43494"/>
                  <a:pt x="43494" y="0"/>
                  <a:pt x="97147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5" name="Shape 43"/>
          <p:cNvSpPr/>
          <p:nvPr/>
        </p:nvSpPr>
        <p:spPr>
          <a:xfrm>
            <a:off x="7103702" y="4290578"/>
            <a:ext cx="161912" cy="161912"/>
          </a:xfrm>
          <a:custGeom>
            <a:avLst/>
            <a:gdLst/>
            <a:ahLst/>
            <a:cxnLst/>
            <a:rect l="l" t="t" r="r" b="b"/>
            <a:pathLst>
              <a:path w="161912" h="161912">
                <a:moveTo>
                  <a:pt x="158940" y="47625"/>
                </a:moveTo>
                <a:lnTo>
                  <a:pt x="128581" y="77984"/>
                </a:lnTo>
                <a:cubicBezTo>
                  <a:pt x="125672" y="80893"/>
                  <a:pt x="121339" y="81747"/>
                  <a:pt x="117545" y="80166"/>
                </a:cubicBezTo>
                <a:cubicBezTo>
                  <a:pt x="113750" y="78584"/>
                  <a:pt x="111315" y="74916"/>
                  <a:pt x="111315" y="70837"/>
                </a:cubicBezTo>
                <a:lnTo>
                  <a:pt x="111315" y="50598"/>
                </a:lnTo>
                <a:lnTo>
                  <a:pt x="10120" y="50598"/>
                </a:lnTo>
                <a:cubicBezTo>
                  <a:pt x="4522" y="50598"/>
                  <a:pt x="0" y="46075"/>
                  <a:pt x="0" y="40478"/>
                </a:cubicBezTo>
                <a:cubicBezTo>
                  <a:pt x="0" y="34881"/>
                  <a:pt x="4522" y="30359"/>
                  <a:pt x="10120" y="30359"/>
                </a:cubicBezTo>
                <a:lnTo>
                  <a:pt x="111315" y="30359"/>
                </a:lnTo>
                <a:lnTo>
                  <a:pt x="111315" y="10120"/>
                </a:lnTo>
                <a:cubicBezTo>
                  <a:pt x="111315" y="6040"/>
                  <a:pt x="113781" y="2340"/>
                  <a:pt x="117576" y="759"/>
                </a:cubicBezTo>
                <a:cubicBezTo>
                  <a:pt x="121371" y="-822"/>
                  <a:pt x="125703" y="63"/>
                  <a:pt x="128613" y="2941"/>
                </a:cubicBezTo>
                <a:lnTo>
                  <a:pt x="158971" y="33300"/>
                </a:lnTo>
                <a:cubicBezTo>
                  <a:pt x="162924" y="37252"/>
                  <a:pt x="162924" y="43672"/>
                  <a:pt x="158971" y="47625"/>
                </a:cubicBezTo>
                <a:close/>
                <a:moveTo>
                  <a:pt x="33300" y="158940"/>
                </a:moveTo>
                <a:lnTo>
                  <a:pt x="2941" y="128581"/>
                </a:lnTo>
                <a:cubicBezTo>
                  <a:pt x="-1012" y="124628"/>
                  <a:pt x="-1012" y="118209"/>
                  <a:pt x="2941" y="114256"/>
                </a:cubicBezTo>
                <a:lnTo>
                  <a:pt x="33300" y="83897"/>
                </a:lnTo>
                <a:cubicBezTo>
                  <a:pt x="36209" y="80988"/>
                  <a:pt x="40541" y="80134"/>
                  <a:pt x="44336" y="81715"/>
                </a:cubicBezTo>
                <a:cubicBezTo>
                  <a:pt x="48131" y="83296"/>
                  <a:pt x="50598" y="86996"/>
                  <a:pt x="50598" y="91076"/>
                </a:cubicBezTo>
                <a:lnTo>
                  <a:pt x="50598" y="111315"/>
                </a:lnTo>
                <a:lnTo>
                  <a:pt x="151793" y="111315"/>
                </a:lnTo>
                <a:cubicBezTo>
                  <a:pt x="157390" y="111315"/>
                  <a:pt x="161912" y="115837"/>
                  <a:pt x="161912" y="121434"/>
                </a:cubicBezTo>
                <a:cubicBezTo>
                  <a:pt x="161912" y="127032"/>
                  <a:pt x="157390" y="131554"/>
                  <a:pt x="151793" y="131554"/>
                </a:cubicBezTo>
                <a:lnTo>
                  <a:pt x="50598" y="131554"/>
                </a:lnTo>
                <a:lnTo>
                  <a:pt x="50598" y="151793"/>
                </a:lnTo>
                <a:cubicBezTo>
                  <a:pt x="50598" y="155872"/>
                  <a:pt x="48131" y="159572"/>
                  <a:pt x="44336" y="161153"/>
                </a:cubicBezTo>
                <a:cubicBezTo>
                  <a:pt x="40541" y="162735"/>
                  <a:pt x="36209" y="161849"/>
                  <a:pt x="33300" y="158971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6" name="Text 44"/>
          <p:cNvSpPr/>
          <p:nvPr/>
        </p:nvSpPr>
        <p:spPr>
          <a:xfrm>
            <a:off x="7383001" y="4177240"/>
            <a:ext cx="1343873" cy="226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7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Transfer Royalties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7383001" y="4403917"/>
            <a:ext cx="1327681" cy="161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2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Income preserved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6953933" y="4792507"/>
            <a:ext cx="4719745" cy="647649"/>
          </a:xfrm>
          <a:custGeom>
            <a:avLst/>
            <a:gdLst/>
            <a:ahLst/>
            <a:cxnLst/>
            <a:rect l="l" t="t" r="r" b="b"/>
            <a:pathLst>
              <a:path w="4719745" h="647649">
                <a:moveTo>
                  <a:pt x="97147" y="0"/>
                </a:moveTo>
                <a:lnTo>
                  <a:pt x="4622598" y="0"/>
                </a:lnTo>
                <a:cubicBezTo>
                  <a:pt x="4676251" y="0"/>
                  <a:pt x="4719745" y="43494"/>
                  <a:pt x="4719745" y="97147"/>
                </a:cubicBezTo>
                <a:lnTo>
                  <a:pt x="4719745" y="550502"/>
                </a:lnTo>
                <a:cubicBezTo>
                  <a:pt x="4719745" y="604155"/>
                  <a:pt x="4676251" y="647649"/>
                  <a:pt x="4622598" y="647649"/>
                </a:cubicBezTo>
                <a:lnTo>
                  <a:pt x="97147" y="647649"/>
                </a:lnTo>
                <a:cubicBezTo>
                  <a:pt x="43494" y="647649"/>
                  <a:pt x="0" y="604155"/>
                  <a:pt x="0" y="550502"/>
                </a:cubicBezTo>
                <a:lnTo>
                  <a:pt x="0" y="97147"/>
                </a:lnTo>
                <a:cubicBezTo>
                  <a:pt x="0" y="43494"/>
                  <a:pt x="43494" y="0"/>
                  <a:pt x="97147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9" name="Shape 47"/>
          <p:cNvSpPr/>
          <p:nvPr/>
        </p:nvSpPr>
        <p:spPr>
          <a:xfrm>
            <a:off x="7103702" y="5035375"/>
            <a:ext cx="161912" cy="161912"/>
          </a:xfrm>
          <a:custGeom>
            <a:avLst/>
            <a:gdLst/>
            <a:ahLst/>
            <a:cxnLst/>
            <a:rect l="l" t="t" r="r" b="b"/>
            <a:pathLst>
              <a:path w="161912" h="161912">
                <a:moveTo>
                  <a:pt x="0" y="20239"/>
                </a:moveTo>
                <a:cubicBezTo>
                  <a:pt x="0" y="14642"/>
                  <a:pt x="4522" y="10120"/>
                  <a:pt x="10120" y="10120"/>
                </a:cubicBezTo>
                <a:lnTo>
                  <a:pt x="151793" y="10120"/>
                </a:lnTo>
                <a:cubicBezTo>
                  <a:pt x="157390" y="10120"/>
                  <a:pt x="161912" y="14642"/>
                  <a:pt x="161912" y="20239"/>
                </a:cubicBezTo>
                <a:lnTo>
                  <a:pt x="161912" y="30359"/>
                </a:lnTo>
                <a:cubicBezTo>
                  <a:pt x="161912" y="35956"/>
                  <a:pt x="157390" y="40478"/>
                  <a:pt x="151793" y="40478"/>
                </a:cubicBezTo>
                <a:lnTo>
                  <a:pt x="10120" y="40478"/>
                </a:lnTo>
                <a:cubicBezTo>
                  <a:pt x="4522" y="40478"/>
                  <a:pt x="0" y="35956"/>
                  <a:pt x="0" y="30359"/>
                </a:cubicBezTo>
                <a:lnTo>
                  <a:pt x="0" y="20239"/>
                </a:lnTo>
                <a:close/>
                <a:moveTo>
                  <a:pt x="10120" y="55657"/>
                </a:moveTo>
                <a:lnTo>
                  <a:pt x="151793" y="55657"/>
                </a:lnTo>
                <a:lnTo>
                  <a:pt x="151793" y="131554"/>
                </a:lnTo>
                <a:cubicBezTo>
                  <a:pt x="151793" y="142717"/>
                  <a:pt x="142717" y="151793"/>
                  <a:pt x="131554" y="151793"/>
                </a:cubicBezTo>
                <a:lnTo>
                  <a:pt x="30359" y="151793"/>
                </a:lnTo>
                <a:cubicBezTo>
                  <a:pt x="19195" y="151793"/>
                  <a:pt x="10120" y="142717"/>
                  <a:pt x="10120" y="131554"/>
                </a:cubicBezTo>
                <a:lnTo>
                  <a:pt x="10120" y="55657"/>
                </a:lnTo>
                <a:close/>
                <a:moveTo>
                  <a:pt x="58187" y="75896"/>
                </a:moveTo>
                <a:cubicBezTo>
                  <a:pt x="53981" y="75896"/>
                  <a:pt x="50598" y="79280"/>
                  <a:pt x="50598" y="83486"/>
                </a:cubicBezTo>
                <a:cubicBezTo>
                  <a:pt x="50598" y="87692"/>
                  <a:pt x="53981" y="91076"/>
                  <a:pt x="58187" y="91076"/>
                </a:cubicBezTo>
                <a:lnTo>
                  <a:pt x="103725" y="91076"/>
                </a:lnTo>
                <a:cubicBezTo>
                  <a:pt x="107931" y="91076"/>
                  <a:pt x="111315" y="87692"/>
                  <a:pt x="111315" y="83486"/>
                </a:cubicBezTo>
                <a:cubicBezTo>
                  <a:pt x="111315" y="79280"/>
                  <a:pt x="107931" y="75896"/>
                  <a:pt x="103725" y="75896"/>
                </a:cubicBezTo>
                <a:lnTo>
                  <a:pt x="58187" y="75896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0" name="Text 48"/>
          <p:cNvSpPr/>
          <p:nvPr/>
        </p:nvSpPr>
        <p:spPr>
          <a:xfrm>
            <a:off x="7383001" y="4922037"/>
            <a:ext cx="1441020" cy="226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7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Save Digital Legacy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7383001" y="5148714"/>
            <a:ext cx="1424829" cy="161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92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Memories secured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766115" y="5770457"/>
            <a:ext cx="5097001" cy="1049192"/>
          </a:xfrm>
          <a:custGeom>
            <a:avLst/>
            <a:gdLst/>
            <a:ahLst/>
            <a:cxnLst/>
            <a:rect l="l" t="t" r="r" b="b"/>
            <a:pathLst>
              <a:path w="5097001" h="1049192">
                <a:moveTo>
                  <a:pt x="129533" y="0"/>
                </a:moveTo>
                <a:lnTo>
                  <a:pt x="4967468" y="0"/>
                </a:lnTo>
                <a:cubicBezTo>
                  <a:pt x="5039007" y="0"/>
                  <a:pt x="5097001" y="57994"/>
                  <a:pt x="5097001" y="129533"/>
                </a:cubicBezTo>
                <a:lnTo>
                  <a:pt x="5097001" y="919659"/>
                </a:lnTo>
                <a:cubicBezTo>
                  <a:pt x="5097001" y="991198"/>
                  <a:pt x="5039007" y="1049192"/>
                  <a:pt x="4967468" y="1049192"/>
                </a:cubicBezTo>
                <a:lnTo>
                  <a:pt x="129533" y="1049192"/>
                </a:lnTo>
                <a:cubicBezTo>
                  <a:pt x="57994" y="1049192"/>
                  <a:pt x="0" y="991198"/>
                  <a:pt x="0" y="919659"/>
                </a:cubicBezTo>
                <a:lnTo>
                  <a:pt x="0" y="129533"/>
                </a:lnTo>
                <a:cubicBezTo>
                  <a:pt x="0" y="57994"/>
                  <a:pt x="57994" y="0"/>
                  <a:pt x="129533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10B98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53" name="Text 51"/>
          <p:cNvSpPr/>
          <p:nvPr/>
        </p:nvSpPr>
        <p:spPr>
          <a:xfrm>
            <a:off x="6934504" y="5938843"/>
            <a:ext cx="4841179" cy="226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75" b="1" dirty="0">
                <a:solidFill>
                  <a:srgbClr val="10B981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VALUE PROPOSITION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6934504" y="6230285"/>
            <a:ext cx="4824988" cy="4209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20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GITTO bypasses the </a:t>
            </a:r>
            <a:r>
              <a:rPr lang="en-US" sz="1020" b="1" dirty="0">
                <a:solidFill>
                  <a:srgbClr val="FFFFFF"/>
                </a:solidFill>
                <a:highlight>
                  <a:srgbClr val="EF4444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'biometric wall' </a:t>
            </a:r>
            <a:r>
              <a:rPr lang="en-US" sz="1020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 transfer digital access—</a:t>
            </a:r>
            <a:r>
              <a:rPr lang="en-US" sz="1020" b="1" dirty="0">
                <a:solidFill>
                  <a:srgbClr val="F973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without compromising security while alive.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1404938" cy="349250"/>
          </a:xfrm>
          <a:custGeom>
            <a:avLst/>
            <a:gdLst/>
            <a:ahLst/>
            <a:cxnLst/>
            <a:rect l="l" t="t" r="r" b="b"/>
            <a:pathLst>
              <a:path w="1404938" h="349250">
                <a:moveTo>
                  <a:pt x="174625" y="0"/>
                </a:moveTo>
                <a:lnTo>
                  <a:pt x="1230313" y="0"/>
                </a:lnTo>
                <a:cubicBezTo>
                  <a:pt x="1326691" y="0"/>
                  <a:pt x="1404938" y="78247"/>
                  <a:pt x="1404938" y="174625"/>
                </a:cubicBezTo>
                <a:lnTo>
                  <a:pt x="1404938" y="174625"/>
                </a:lnTo>
                <a:cubicBezTo>
                  <a:pt x="1404938" y="271003"/>
                  <a:pt x="1326691" y="349250"/>
                  <a:pt x="1230313" y="349250"/>
                </a:cubicBezTo>
                <a:lnTo>
                  <a:pt x="174625" y="349250"/>
                </a:lnTo>
                <a:cubicBezTo>
                  <a:pt x="78247" y="349250"/>
                  <a:pt x="0" y="271003"/>
                  <a:pt x="0" y="174625"/>
                </a:cubicBezTo>
                <a:lnTo>
                  <a:pt x="0" y="174625"/>
                </a:lnTo>
                <a:cubicBezTo>
                  <a:pt x="0" y="78247"/>
                  <a:pt x="78247" y="0"/>
                  <a:pt x="174625" y="0"/>
                </a:cubicBezTo>
                <a:close/>
              </a:path>
            </a:pathLst>
          </a:custGeom>
          <a:solidFill>
            <a:srgbClr val="E0E7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" name="Shape 1"/>
          <p:cNvSpPr/>
          <p:nvPr/>
        </p:nvSpPr>
        <p:spPr>
          <a:xfrm>
            <a:off x="476250" y="460375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750" y="0"/>
                </a:moveTo>
                <a:lnTo>
                  <a:pt x="31750" y="0"/>
                </a:lnTo>
                <a:cubicBezTo>
                  <a:pt x="49273" y="0"/>
                  <a:pt x="63500" y="14227"/>
                  <a:pt x="63500" y="31750"/>
                </a:cubicBezTo>
                <a:lnTo>
                  <a:pt x="63500" y="31750"/>
                </a:lnTo>
                <a:cubicBezTo>
                  <a:pt x="63500" y="49273"/>
                  <a:pt x="49273" y="63500"/>
                  <a:pt x="31750" y="63500"/>
                </a:cubicBezTo>
                <a:lnTo>
                  <a:pt x="31750" y="63500"/>
                </a:lnTo>
                <a:cubicBezTo>
                  <a:pt x="14227" y="63500"/>
                  <a:pt x="0" y="49273"/>
                  <a:pt x="0" y="31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" name="Text 2"/>
          <p:cNvSpPr/>
          <p:nvPr/>
        </p:nvSpPr>
        <p:spPr>
          <a:xfrm>
            <a:off x="603250" y="381000"/>
            <a:ext cx="1031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6366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Decision Flow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17500" y="762000"/>
            <a:ext cx="118427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DECISION TREE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17500" y="1397000"/>
            <a:ext cx="1016000" cy="31750"/>
          </a:xfrm>
          <a:custGeom>
            <a:avLst/>
            <a:gdLst/>
            <a:ahLst/>
            <a:cxnLst/>
            <a:rect l="l" t="t" r="r" b="b"/>
            <a:pathLst>
              <a:path w="1016000" h="31750">
                <a:moveTo>
                  <a:pt x="0" y="0"/>
                </a:moveTo>
                <a:lnTo>
                  <a:pt x="1016000" y="0"/>
                </a:lnTo>
                <a:lnTo>
                  <a:pt x="1016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5"/>
          <p:cNvSpPr/>
          <p:nvPr/>
        </p:nvSpPr>
        <p:spPr>
          <a:xfrm>
            <a:off x="317500" y="1492250"/>
            <a:ext cx="11652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Two paths diverge when someone passes away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4256881" y="1873153"/>
            <a:ext cx="3675063" cy="793750"/>
          </a:xfrm>
          <a:custGeom>
            <a:avLst/>
            <a:gdLst/>
            <a:ahLst/>
            <a:cxnLst/>
            <a:rect l="l" t="t" r="r" b="b"/>
            <a:pathLst>
              <a:path w="3675063" h="793750">
                <a:moveTo>
                  <a:pt x="127000" y="0"/>
                </a:moveTo>
                <a:lnTo>
                  <a:pt x="3548063" y="0"/>
                </a:lnTo>
                <a:cubicBezTo>
                  <a:pt x="3618156" y="0"/>
                  <a:pt x="3675063" y="56907"/>
                  <a:pt x="3675063" y="127000"/>
                </a:cubicBezTo>
                <a:lnTo>
                  <a:pt x="3675063" y="666750"/>
                </a:lnTo>
                <a:cubicBezTo>
                  <a:pt x="3675063" y="736843"/>
                  <a:pt x="3618156" y="793750"/>
                  <a:pt x="3548063" y="793750"/>
                </a:cubicBezTo>
                <a:lnTo>
                  <a:pt x="127000" y="793750"/>
                </a:lnTo>
                <a:cubicBezTo>
                  <a:pt x="56907" y="793750"/>
                  <a:pt x="0" y="736843"/>
                  <a:pt x="0" y="666750"/>
                </a:cubicBezTo>
                <a:lnTo>
                  <a:pt x="0" y="127000"/>
                </a:lnTo>
                <a:cubicBezTo>
                  <a:pt x="0" y="56907"/>
                  <a:pt x="56907" y="0"/>
                  <a:pt x="127000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9" name="Text 7"/>
          <p:cNvSpPr/>
          <p:nvPr/>
        </p:nvSpPr>
        <p:spPr>
          <a:xfrm>
            <a:off x="4514850" y="2000153"/>
            <a:ext cx="31591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7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SOMEONE PASSES AWAY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4538662" y="2317653"/>
            <a:ext cx="3111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What happens to their digital assets?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6080125" y="2793903"/>
            <a:ext cx="31750" cy="190500"/>
          </a:xfrm>
          <a:custGeom>
            <a:avLst/>
            <a:gdLst/>
            <a:ahLst/>
            <a:cxnLst/>
            <a:rect l="l" t="t" r="r" b="b"/>
            <a:pathLst>
              <a:path w="31750" h="190500">
                <a:moveTo>
                  <a:pt x="0" y="0"/>
                </a:moveTo>
                <a:lnTo>
                  <a:pt x="31750" y="0"/>
                </a:lnTo>
                <a:lnTo>
                  <a:pt x="31750" y="190500"/>
                </a:lnTo>
                <a:lnTo>
                  <a:pt x="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2" name="Shape 10"/>
          <p:cNvSpPr/>
          <p:nvPr/>
        </p:nvSpPr>
        <p:spPr>
          <a:xfrm>
            <a:off x="4746625" y="2984403"/>
            <a:ext cx="31750" cy="190500"/>
          </a:xfrm>
          <a:custGeom>
            <a:avLst/>
            <a:gdLst/>
            <a:ahLst/>
            <a:cxnLst/>
            <a:rect l="l" t="t" r="r" b="b"/>
            <a:pathLst>
              <a:path w="31750" h="190500">
                <a:moveTo>
                  <a:pt x="0" y="0"/>
                </a:moveTo>
                <a:lnTo>
                  <a:pt x="31750" y="0"/>
                </a:lnTo>
                <a:lnTo>
                  <a:pt x="31750" y="190500"/>
                </a:lnTo>
                <a:lnTo>
                  <a:pt x="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3" name="Shape 11"/>
          <p:cNvSpPr/>
          <p:nvPr/>
        </p:nvSpPr>
        <p:spPr>
          <a:xfrm>
            <a:off x="3795911" y="3174903"/>
            <a:ext cx="1936750" cy="349250"/>
          </a:xfrm>
          <a:custGeom>
            <a:avLst/>
            <a:gdLst/>
            <a:ahLst/>
            <a:cxnLst/>
            <a:rect l="l" t="t" r="r" b="b"/>
            <a:pathLst>
              <a:path w="1936750" h="349250">
                <a:moveTo>
                  <a:pt x="95251" y="0"/>
                </a:moveTo>
                <a:lnTo>
                  <a:pt x="1841499" y="0"/>
                </a:lnTo>
                <a:cubicBezTo>
                  <a:pt x="1894105" y="0"/>
                  <a:pt x="1936750" y="42645"/>
                  <a:pt x="1936750" y="95251"/>
                </a:cubicBezTo>
                <a:lnTo>
                  <a:pt x="1936750" y="253999"/>
                </a:lnTo>
                <a:cubicBezTo>
                  <a:pt x="1936750" y="306605"/>
                  <a:pt x="1894105" y="349250"/>
                  <a:pt x="1841499" y="349250"/>
                </a:cubicBezTo>
                <a:lnTo>
                  <a:pt x="95251" y="349250"/>
                </a:lnTo>
                <a:cubicBezTo>
                  <a:pt x="42681" y="349250"/>
                  <a:pt x="0" y="306569"/>
                  <a:pt x="0" y="253999"/>
                </a:cubicBezTo>
                <a:lnTo>
                  <a:pt x="0" y="95251"/>
                </a:lnTo>
                <a:cubicBezTo>
                  <a:pt x="0" y="42681"/>
                  <a:pt x="42681" y="0"/>
                  <a:pt x="95251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4" name="Text 12"/>
          <p:cNvSpPr/>
          <p:nvPr/>
        </p:nvSpPr>
        <p:spPr>
          <a:xfrm>
            <a:off x="3946723" y="3238403"/>
            <a:ext cx="16351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TRADITIONAL PATH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4746625" y="3619403"/>
            <a:ext cx="31750" cy="127000"/>
          </a:xfrm>
          <a:custGeom>
            <a:avLst/>
            <a:gdLst/>
            <a:ahLst/>
            <a:cxnLst/>
            <a:rect l="l" t="t" r="r" b="b"/>
            <a:pathLst>
              <a:path w="31750" h="127000">
                <a:moveTo>
                  <a:pt x="0" y="0"/>
                </a:moveTo>
                <a:lnTo>
                  <a:pt x="31750" y="0"/>
                </a:lnTo>
                <a:lnTo>
                  <a:pt x="3175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6" name="Shape 14"/>
          <p:cNvSpPr/>
          <p:nvPr/>
        </p:nvSpPr>
        <p:spPr>
          <a:xfrm>
            <a:off x="3625850" y="3752753"/>
            <a:ext cx="2274888" cy="711200"/>
          </a:xfrm>
          <a:custGeom>
            <a:avLst/>
            <a:gdLst/>
            <a:ahLst/>
            <a:cxnLst/>
            <a:rect l="l" t="t" r="r" b="b"/>
            <a:pathLst>
              <a:path w="2274888" h="711200">
                <a:moveTo>
                  <a:pt x="126999" y="0"/>
                </a:moveTo>
                <a:lnTo>
                  <a:pt x="2147889" y="0"/>
                </a:lnTo>
                <a:cubicBezTo>
                  <a:pt x="2218028" y="0"/>
                  <a:pt x="2274888" y="56859"/>
                  <a:pt x="2274888" y="126999"/>
                </a:cubicBezTo>
                <a:lnTo>
                  <a:pt x="2274888" y="584201"/>
                </a:lnTo>
                <a:cubicBezTo>
                  <a:pt x="2274888" y="654341"/>
                  <a:pt x="2218028" y="711200"/>
                  <a:pt x="2147889" y="711200"/>
                </a:cubicBezTo>
                <a:lnTo>
                  <a:pt x="126999" y="711200"/>
                </a:lnTo>
                <a:cubicBezTo>
                  <a:pt x="56859" y="711200"/>
                  <a:pt x="0" y="654341"/>
                  <a:pt x="0" y="584201"/>
                </a:cubicBezTo>
                <a:lnTo>
                  <a:pt x="0" y="126999"/>
                </a:lnTo>
                <a:cubicBezTo>
                  <a:pt x="0" y="56906"/>
                  <a:pt x="56906" y="0"/>
                  <a:pt x="126999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FEE2E2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17" name="Shape 15"/>
          <p:cNvSpPr/>
          <p:nvPr/>
        </p:nvSpPr>
        <p:spPr>
          <a:xfrm>
            <a:off x="3798888" y="3917850"/>
            <a:ext cx="119063" cy="158750"/>
          </a:xfrm>
          <a:custGeom>
            <a:avLst/>
            <a:gdLst/>
            <a:ahLst/>
            <a:cxnLst/>
            <a:rect l="l" t="t" r="r" b="b"/>
            <a:pathLst>
              <a:path w="119063" h="158750">
                <a:moveTo>
                  <a:pt x="0" y="19844"/>
                </a:moveTo>
                <a:cubicBezTo>
                  <a:pt x="0" y="8899"/>
                  <a:pt x="8899" y="0"/>
                  <a:pt x="19844" y="0"/>
                </a:cubicBezTo>
                <a:lnTo>
                  <a:pt x="66198" y="0"/>
                </a:lnTo>
                <a:cubicBezTo>
                  <a:pt x="71469" y="0"/>
                  <a:pt x="76522" y="2077"/>
                  <a:pt x="80243" y="5798"/>
                </a:cubicBezTo>
                <a:lnTo>
                  <a:pt x="113264" y="38850"/>
                </a:lnTo>
                <a:cubicBezTo>
                  <a:pt x="116985" y="42571"/>
                  <a:pt x="119062" y="47625"/>
                  <a:pt x="119062" y="52896"/>
                </a:cubicBezTo>
                <a:lnTo>
                  <a:pt x="119062" y="138906"/>
                </a:lnTo>
                <a:cubicBezTo>
                  <a:pt x="119062" y="149851"/>
                  <a:pt x="110164" y="158750"/>
                  <a:pt x="99219" y="158750"/>
                </a:cubicBezTo>
                <a:lnTo>
                  <a:pt x="19844" y="158750"/>
                </a:lnTo>
                <a:cubicBezTo>
                  <a:pt x="8899" y="158750"/>
                  <a:pt x="0" y="149851"/>
                  <a:pt x="0" y="138906"/>
                </a:cubicBezTo>
                <a:lnTo>
                  <a:pt x="0" y="19844"/>
                </a:lnTo>
                <a:close/>
                <a:moveTo>
                  <a:pt x="64492" y="18138"/>
                </a:moveTo>
                <a:lnTo>
                  <a:pt x="64492" y="47129"/>
                </a:lnTo>
                <a:cubicBezTo>
                  <a:pt x="64492" y="51253"/>
                  <a:pt x="67810" y="54570"/>
                  <a:pt x="71934" y="54570"/>
                </a:cubicBezTo>
                <a:lnTo>
                  <a:pt x="100924" y="54570"/>
                </a:lnTo>
                <a:lnTo>
                  <a:pt x="64492" y="18138"/>
                </a:lnTo>
                <a:close/>
                <a:moveTo>
                  <a:pt x="37207" y="79375"/>
                </a:moveTo>
                <a:cubicBezTo>
                  <a:pt x="33083" y="79375"/>
                  <a:pt x="29766" y="82693"/>
                  <a:pt x="29766" y="86816"/>
                </a:cubicBezTo>
                <a:cubicBezTo>
                  <a:pt x="29766" y="90940"/>
                  <a:pt x="33083" y="94258"/>
                  <a:pt x="37207" y="94258"/>
                </a:cubicBezTo>
                <a:lnTo>
                  <a:pt x="81855" y="94258"/>
                </a:lnTo>
                <a:cubicBezTo>
                  <a:pt x="85979" y="94258"/>
                  <a:pt x="89297" y="90940"/>
                  <a:pt x="89297" y="86816"/>
                </a:cubicBezTo>
                <a:cubicBezTo>
                  <a:pt x="89297" y="82693"/>
                  <a:pt x="85979" y="79375"/>
                  <a:pt x="81855" y="79375"/>
                </a:cubicBezTo>
                <a:lnTo>
                  <a:pt x="37207" y="79375"/>
                </a:lnTo>
                <a:close/>
                <a:moveTo>
                  <a:pt x="37207" y="109141"/>
                </a:moveTo>
                <a:cubicBezTo>
                  <a:pt x="33083" y="109141"/>
                  <a:pt x="29766" y="112458"/>
                  <a:pt x="29766" y="116582"/>
                </a:cubicBezTo>
                <a:cubicBezTo>
                  <a:pt x="29766" y="120706"/>
                  <a:pt x="33083" y="124023"/>
                  <a:pt x="37207" y="124023"/>
                </a:cubicBezTo>
                <a:lnTo>
                  <a:pt x="81855" y="124023"/>
                </a:lnTo>
                <a:cubicBezTo>
                  <a:pt x="85979" y="124023"/>
                  <a:pt x="89297" y="120706"/>
                  <a:pt x="89297" y="116582"/>
                </a:cubicBezTo>
                <a:cubicBezTo>
                  <a:pt x="89297" y="112458"/>
                  <a:pt x="85979" y="109141"/>
                  <a:pt x="81855" y="109141"/>
                </a:cubicBezTo>
                <a:lnTo>
                  <a:pt x="37207" y="109141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8" name="Text 16"/>
          <p:cNvSpPr/>
          <p:nvPr/>
        </p:nvSpPr>
        <p:spPr>
          <a:xfrm>
            <a:off x="4052888" y="3886100"/>
            <a:ext cx="1603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Legal Will + Certificate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3759200" y="4171850"/>
            <a:ext cx="2063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Heir has documentation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746625" y="4533801"/>
            <a:ext cx="31750" cy="127000"/>
          </a:xfrm>
          <a:custGeom>
            <a:avLst/>
            <a:gdLst/>
            <a:ahLst/>
            <a:cxnLst/>
            <a:rect l="l" t="t" r="r" b="b"/>
            <a:pathLst>
              <a:path w="31750" h="127000">
                <a:moveTo>
                  <a:pt x="0" y="0"/>
                </a:moveTo>
                <a:lnTo>
                  <a:pt x="31750" y="0"/>
                </a:lnTo>
                <a:lnTo>
                  <a:pt x="3175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1" name="Shape 19"/>
          <p:cNvSpPr/>
          <p:nvPr/>
        </p:nvSpPr>
        <p:spPr>
          <a:xfrm>
            <a:off x="4056063" y="4660801"/>
            <a:ext cx="1412875" cy="349250"/>
          </a:xfrm>
          <a:custGeom>
            <a:avLst/>
            <a:gdLst/>
            <a:ahLst/>
            <a:cxnLst/>
            <a:rect l="l" t="t" r="r" b="b"/>
            <a:pathLst>
              <a:path w="1412875" h="349250">
                <a:moveTo>
                  <a:pt x="95251" y="0"/>
                </a:moveTo>
                <a:lnTo>
                  <a:pt x="1317624" y="0"/>
                </a:lnTo>
                <a:cubicBezTo>
                  <a:pt x="1370230" y="0"/>
                  <a:pt x="1412875" y="42645"/>
                  <a:pt x="1412875" y="95251"/>
                </a:cubicBezTo>
                <a:lnTo>
                  <a:pt x="1412875" y="253999"/>
                </a:lnTo>
                <a:cubicBezTo>
                  <a:pt x="1412875" y="306605"/>
                  <a:pt x="1370230" y="349250"/>
                  <a:pt x="1317624" y="349250"/>
                </a:cubicBezTo>
                <a:lnTo>
                  <a:pt x="95251" y="349250"/>
                </a:lnTo>
                <a:cubicBezTo>
                  <a:pt x="42681" y="349250"/>
                  <a:pt x="0" y="306569"/>
                  <a:pt x="0" y="253999"/>
                </a:cubicBezTo>
                <a:lnTo>
                  <a:pt x="0" y="95251"/>
                </a:lnTo>
                <a:cubicBezTo>
                  <a:pt x="0" y="42681"/>
                  <a:pt x="42681" y="0"/>
                  <a:pt x="95251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2" name="Text 20"/>
          <p:cNvSpPr/>
          <p:nvPr/>
        </p:nvSpPr>
        <p:spPr>
          <a:xfrm>
            <a:off x="4147344" y="4724301"/>
            <a:ext cx="12303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MFA DEADLOCK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746625" y="5073551"/>
            <a:ext cx="31750" cy="127000"/>
          </a:xfrm>
          <a:custGeom>
            <a:avLst/>
            <a:gdLst/>
            <a:ahLst/>
            <a:cxnLst/>
            <a:rect l="l" t="t" r="r" b="b"/>
            <a:pathLst>
              <a:path w="31750" h="127000">
                <a:moveTo>
                  <a:pt x="0" y="0"/>
                </a:moveTo>
                <a:lnTo>
                  <a:pt x="31750" y="0"/>
                </a:lnTo>
                <a:lnTo>
                  <a:pt x="3175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4" name="Shape 22"/>
          <p:cNvSpPr/>
          <p:nvPr/>
        </p:nvSpPr>
        <p:spPr>
          <a:xfrm>
            <a:off x="3622675" y="5203726"/>
            <a:ext cx="2276475" cy="292100"/>
          </a:xfrm>
          <a:custGeom>
            <a:avLst/>
            <a:gdLst/>
            <a:ahLst/>
            <a:cxnLst/>
            <a:rect l="l" t="t" r="r" b="b"/>
            <a:pathLst>
              <a:path w="2276475" h="292100">
                <a:moveTo>
                  <a:pt x="63500" y="0"/>
                </a:moveTo>
                <a:lnTo>
                  <a:pt x="2212975" y="0"/>
                </a:lnTo>
                <a:cubicBezTo>
                  <a:pt x="2248045" y="0"/>
                  <a:pt x="2276475" y="28430"/>
                  <a:pt x="2276475" y="63500"/>
                </a:cubicBezTo>
                <a:lnTo>
                  <a:pt x="2276475" y="228600"/>
                </a:lnTo>
                <a:cubicBezTo>
                  <a:pt x="2276475" y="263670"/>
                  <a:pt x="2248045" y="292100"/>
                  <a:pt x="2212975" y="292100"/>
                </a:cubicBezTo>
                <a:lnTo>
                  <a:pt x="63500" y="292100"/>
                </a:lnTo>
                <a:cubicBezTo>
                  <a:pt x="28453" y="292100"/>
                  <a:pt x="0" y="263647"/>
                  <a:pt x="0" y="2286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9FAFB"/>
          </a:solidFill>
          <a:ln w="10160">
            <a:solidFill>
              <a:srgbClr val="FEE2E2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25" name="Shape 23"/>
          <p:cNvSpPr/>
          <p:nvPr/>
        </p:nvSpPr>
        <p:spPr>
          <a:xfrm>
            <a:off x="3721100" y="5286278"/>
            <a:ext cx="95250" cy="127000"/>
          </a:xfrm>
          <a:custGeom>
            <a:avLst/>
            <a:gdLst/>
            <a:ahLst/>
            <a:cxnLst/>
            <a:rect l="l" t="t" r="r" b="b"/>
            <a:pathLst>
              <a:path w="95250" h="127000">
                <a:moveTo>
                  <a:pt x="3969" y="15875"/>
                </a:moveTo>
                <a:cubicBezTo>
                  <a:pt x="3969" y="7119"/>
                  <a:pt x="11088" y="0"/>
                  <a:pt x="19844" y="0"/>
                </a:cubicBezTo>
                <a:lnTo>
                  <a:pt x="75406" y="0"/>
                </a:lnTo>
                <a:cubicBezTo>
                  <a:pt x="84162" y="0"/>
                  <a:pt x="91281" y="7119"/>
                  <a:pt x="91281" y="15875"/>
                </a:cubicBezTo>
                <a:lnTo>
                  <a:pt x="91281" y="111125"/>
                </a:lnTo>
                <a:cubicBezTo>
                  <a:pt x="91281" y="119881"/>
                  <a:pt x="84162" y="127000"/>
                  <a:pt x="75406" y="127000"/>
                </a:cubicBezTo>
                <a:lnTo>
                  <a:pt x="19844" y="127000"/>
                </a:lnTo>
                <a:cubicBezTo>
                  <a:pt x="11088" y="127000"/>
                  <a:pt x="3969" y="119881"/>
                  <a:pt x="3969" y="111125"/>
                </a:cubicBezTo>
                <a:lnTo>
                  <a:pt x="3969" y="15875"/>
                </a:lnTo>
                <a:close/>
                <a:moveTo>
                  <a:pt x="19844" y="15875"/>
                </a:moveTo>
                <a:lnTo>
                  <a:pt x="19844" y="91281"/>
                </a:lnTo>
                <a:lnTo>
                  <a:pt x="75406" y="91281"/>
                </a:lnTo>
                <a:lnTo>
                  <a:pt x="75406" y="15875"/>
                </a:lnTo>
                <a:lnTo>
                  <a:pt x="19844" y="15875"/>
                </a:lnTo>
                <a:close/>
                <a:moveTo>
                  <a:pt x="47625" y="117078"/>
                </a:moveTo>
                <a:cubicBezTo>
                  <a:pt x="52015" y="117078"/>
                  <a:pt x="55563" y="113531"/>
                  <a:pt x="55563" y="109141"/>
                </a:cubicBezTo>
                <a:cubicBezTo>
                  <a:pt x="55563" y="104750"/>
                  <a:pt x="52015" y="101203"/>
                  <a:pt x="47625" y="101203"/>
                </a:cubicBezTo>
                <a:cubicBezTo>
                  <a:pt x="43235" y="101203"/>
                  <a:pt x="39688" y="104750"/>
                  <a:pt x="39688" y="109141"/>
                </a:cubicBezTo>
                <a:cubicBezTo>
                  <a:pt x="39688" y="113531"/>
                  <a:pt x="43235" y="117078"/>
                  <a:pt x="47625" y="117078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6" name="Text 24"/>
          <p:cNvSpPr/>
          <p:nvPr/>
        </p:nvSpPr>
        <p:spPr>
          <a:xfrm>
            <a:off x="3911600" y="5270403"/>
            <a:ext cx="123031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2FA codes unreachable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3622675" y="5565677"/>
            <a:ext cx="2276475" cy="292100"/>
          </a:xfrm>
          <a:custGeom>
            <a:avLst/>
            <a:gdLst/>
            <a:ahLst/>
            <a:cxnLst/>
            <a:rect l="l" t="t" r="r" b="b"/>
            <a:pathLst>
              <a:path w="2276475" h="292100">
                <a:moveTo>
                  <a:pt x="63500" y="0"/>
                </a:moveTo>
                <a:lnTo>
                  <a:pt x="2212975" y="0"/>
                </a:lnTo>
                <a:cubicBezTo>
                  <a:pt x="2248045" y="0"/>
                  <a:pt x="2276475" y="28430"/>
                  <a:pt x="2276475" y="63500"/>
                </a:cubicBezTo>
                <a:lnTo>
                  <a:pt x="2276475" y="228600"/>
                </a:lnTo>
                <a:cubicBezTo>
                  <a:pt x="2276475" y="263670"/>
                  <a:pt x="2248045" y="292100"/>
                  <a:pt x="2212975" y="292100"/>
                </a:cubicBezTo>
                <a:lnTo>
                  <a:pt x="63500" y="292100"/>
                </a:lnTo>
                <a:cubicBezTo>
                  <a:pt x="28453" y="292100"/>
                  <a:pt x="0" y="263647"/>
                  <a:pt x="0" y="2286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9FAFB"/>
          </a:solidFill>
          <a:ln w="10160">
            <a:solidFill>
              <a:srgbClr val="FEE2E2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28" name="Shape 26"/>
          <p:cNvSpPr/>
          <p:nvPr/>
        </p:nvSpPr>
        <p:spPr>
          <a:xfrm>
            <a:off x="3705225" y="5648225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11906" y="63500"/>
                </a:moveTo>
                <a:cubicBezTo>
                  <a:pt x="11906" y="34999"/>
                  <a:pt x="34999" y="11906"/>
                  <a:pt x="63500" y="11906"/>
                </a:cubicBezTo>
                <a:cubicBezTo>
                  <a:pt x="79152" y="11906"/>
                  <a:pt x="93166" y="18876"/>
                  <a:pt x="102642" y="29890"/>
                </a:cubicBezTo>
                <a:cubicBezTo>
                  <a:pt x="104775" y="32395"/>
                  <a:pt x="108545" y="32668"/>
                  <a:pt x="111026" y="30535"/>
                </a:cubicBezTo>
                <a:cubicBezTo>
                  <a:pt x="113506" y="28401"/>
                  <a:pt x="113804" y="24631"/>
                  <a:pt x="111671" y="22151"/>
                </a:cubicBezTo>
                <a:cubicBezTo>
                  <a:pt x="100037" y="8582"/>
                  <a:pt x="82773" y="0"/>
                  <a:pt x="63500" y="0"/>
                </a:cubicBezTo>
                <a:cubicBezTo>
                  <a:pt x="28426" y="0"/>
                  <a:pt x="0" y="28426"/>
                  <a:pt x="0" y="63500"/>
                </a:cubicBezTo>
                <a:lnTo>
                  <a:pt x="0" y="73422"/>
                </a:lnTo>
                <a:cubicBezTo>
                  <a:pt x="0" y="76721"/>
                  <a:pt x="2654" y="79375"/>
                  <a:pt x="5953" y="79375"/>
                </a:cubicBezTo>
                <a:cubicBezTo>
                  <a:pt x="9252" y="79375"/>
                  <a:pt x="11906" y="76721"/>
                  <a:pt x="11906" y="73422"/>
                </a:cubicBezTo>
                <a:lnTo>
                  <a:pt x="11906" y="63500"/>
                </a:lnTo>
                <a:close/>
                <a:moveTo>
                  <a:pt x="125636" y="50378"/>
                </a:moveTo>
                <a:cubicBezTo>
                  <a:pt x="124966" y="47154"/>
                  <a:pt x="121791" y="45095"/>
                  <a:pt x="118591" y="45789"/>
                </a:cubicBezTo>
                <a:cubicBezTo>
                  <a:pt x="115391" y="46484"/>
                  <a:pt x="113308" y="49634"/>
                  <a:pt x="114002" y="52834"/>
                </a:cubicBezTo>
                <a:cubicBezTo>
                  <a:pt x="114722" y="56282"/>
                  <a:pt x="115119" y="59854"/>
                  <a:pt x="115119" y="63525"/>
                </a:cubicBezTo>
                <a:lnTo>
                  <a:pt x="115119" y="73447"/>
                </a:lnTo>
                <a:cubicBezTo>
                  <a:pt x="115119" y="76746"/>
                  <a:pt x="117773" y="79400"/>
                  <a:pt x="121072" y="79400"/>
                </a:cubicBezTo>
                <a:cubicBezTo>
                  <a:pt x="124371" y="79400"/>
                  <a:pt x="127025" y="76746"/>
                  <a:pt x="127025" y="73447"/>
                </a:cubicBezTo>
                <a:lnTo>
                  <a:pt x="127025" y="63525"/>
                </a:lnTo>
                <a:cubicBezTo>
                  <a:pt x="127025" y="59035"/>
                  <a:pt x="126554" y="54645"/>
                  <a:pt x="125661" y="50403"/>
                </a:cubicBezTo>
                <a:close/>
                <a:moveTo>
                  <a:pt x="63500" y="19844"/>
                </a:moveTo>
                <a:cubicBezTo>
                  <a:pt x="58787" y="19844"/>
                  <a:pt x="54223" y="20588"/>
                  <a:pt x="49981" y="21977"/>
                </a:cubicBezTo>
                <a:cubicBezTo>
                  <a:pt x="46211" y="23217"/>
                  <a:pt x="45343" y="27856"/>
                  <a:pt x="47923" y="30882"/>
                </a:cubicBezTo>
                <a:cubicBezTo>
                  <a:pt x="49684" y="32941"/>
                  <a:pt x="52586" y="33561"/>
                  <a:pt x="55215" y="32841"/>
                </a:cubicBezTo>
                <a:cubicBezTo>
                  <a:pt x="57845" y="32122"/>
                  <a:pt x="60623" y="31750"/>
                  <a:pt x="63500" y="31750"/>
                </a:cubicBezTo>
                <a:cubicBezTo>
                  <a:pt x="81037" y="31750"/>
                  <a:pt x="95250" y="45963"/>
                  <a:pt x="95250" y="63500"/>
                </a:cubicBezTo>
                <a:lnTo>
                  <a:pt x="95250" y="69676"/>
                </a:lnTo>
                <a:cubicBezTo>
                  <a:pt x="95250" y="75927"/>
                  <a:pt x="94878" y="82153"/>
                  <a:pt x="94159" y="88354"/>
                </a:cubicBezTo>
                <a:cubicBezTo>
                  <a:pt x="93737" y="91976"/>
                  <a:pt x="96490" y="95250"/>
                  <a:pt x="100161" y="95250"/>
                </a:cubicBezTo>
                <a:cubicBezTo>
                  <a:pt x="103088" y="95250"/>
                  <a:pt x="105594" y="93117"/>
                  <a:pt x="105941" y="90215"/>
                </a:cubicBezTo>
                <a:cubicBezTo>
                  <a:pt x="106759" y="83418"/>
                  <a:pt x="107181" y="76572"/>
                  <a:pt x="107181" y="69701"/>
                </a:cubicBezTo>
                <a:lnTo>
                  <a:pt x="107181" y="63525"/>
                </a:lnTo>
                <a:cubicBezTo>
                  <a:pt x="107181" y="39415"/>
                  <a:pt x="87635" y="19869"/>
                  <a:pt x="63525" y="19869"/>
                </a:cubicBezTo>
                <a:close/>
                <a:moveTo>
                  <a:pt x="37381" y="36885"/>
                </a:moveTo>
                <a:cubicBezTo>
                  <a:pt x="35123" y="34255"/>
                  <a:pt x="31105" y="34057"/>
                  <a:pt x="28972" y="36785"/>
                </a:cubicBezTo>
                <a:cubicBezTo>
                  <a:pt x="23242" y="44177"/>
                  <a:pt x="19844" y="53429"/>
                  <a:pt x="19844" y="63500"/>
                </a:cubicBezTo>
                <a:lnTo>
                  <a:pt x="19844" y="69676"/>
                </a:lnTo>
                <a:cubicBezTo>
                  <a:pt x="19844" y="75679"/>
                  <a:pt x="19199" y="81682"/>
                  <a:pt x="17909" y="87511"/>
                </a:cubicBezTo>
                <a:cubicBezTo>
                  <a:pt x="17066" y="91380"/>
                  <a:pt x="19869" y="95225"/>
                  <a:pt x="23837" y="95225"/>
                </a:cubicBezTo>
                <a:cubicBezTo>
                  <a:pt x="26442" y="95225"/>
                  <a:pt x="28773" y="93489"/>
                  <a:pt x="29344" y="90934"/>
                </a:cubicBezTo>
                <a:cubicBezTo>
                  <a:pt x="30931" y="83964"/>
                  <a:pt x="31750" y="76845"/>
                  <a:pt x="31750" y="69652"/>
                </a:cubicBezTo>
                <a:lnTo>
                  <a:pt x="31750" y="63475"/>
                </a:lnTo>
                <a:cubicBezTo>
                  <a:pt x="31750" y="56728"/>
                  <a:pt x="33858" y="50478"/>
                  <a:pt x="37430" y="45343"/>
                </a:cubicBezTo>
                <a:cubicBezTo>
                  <a:pt x="39216" y="42763"/>
                  <a:pt x="39415" y="39241"/>
                  <a:pt x="37381" y="36860"/>
                </a:cubicBezTo>
                <a:close/>
                <a:moveTo>
                  <a:pt x="63500" y="39688"/>
                </a:moveTo>
                <a:cubicBezTo>
                  <a:pt x="50354" y="39688"/>
                  <a:pt x="39688" y="50354"/>
                  <a:pt x="39688" y="63500"/>
                </a:cubicBezTo>
                <a:lnTo>
                  <a:pt x="39688" y="69676"/>
                </a:lnTo>
                <a:cubicBezTo>
                  <a:pt x="39688" y="78581"/>
                  <a:pt x="38546" y="87412"/>
                  <a:pt x="36264" y="95994"/>
                </a:cubicBezTo>
                <a:cubicBezTo>
                  <a:pt x="35322" y="99541"/>
                  <a:pt x="37926" y="103188"/>
                  <a:pt x="41597" y="103188"/>
                </a:cubicBezTo>
                <a:cubicBezTo>
                  <a:pt x="43954" y="103188"/>
                  <a:pt x="46037" y="101650"/>
                  <a:pt x="46658" y="99368"/>
                </a:cubicBezTo>
                <a:cubicBezTo>
                  <a:pt x="49262" y="89694"/>
                  <a:pt x="50602" y="79722"/>
                  <a:pt x="50602" y="69676"/>
                </a:cubicBezTo>
                <a:lnTo>
                  <a:pt x="50602" y="63500"/>
                </a:lnTo>
                <a:cubicBezTo>
                  <a:pt x="50602" y="56381"/>
                  <a:pt x="56381" y="50602"/>
                  <a:pt x="63500" y="50602"/>
                </a:cubicBezTo>
                <a:cubicBezTo>
                  <a:pt x="70619" y="50602"/>
                  <a:pt x="76398" y="56381"/>
                  <a:pt x="76398" y="63500"/>
                </a:cubicBezTo>
                <a:lnTo>
                  <a:pt x="76398" y="69676"/>
                </a:lnTo>
                <a:cubicBezTo>
                  <a:pt x="76398" y="78680"/>
                  <a:pt x="75530" y="87635"/>
                  <a:pt x="73819" y="96441"/>
                </a:cubicBezTo>
                <a:cubicBezTo>
                  <a:pt x="73149" y="99888"/>
                  <a:pt x="75729" y="103188"/>
                  <a:pt x="79226" y="103188"/>
                </a:cubicBezTo>
                <a:cubicBezTo>
                  <a:pt x="81756" y="103188"/>
                  <a:pt x="83939" y="101451"/>
                  <a:pt x="84435" y="98971"/>
                </a:cubicBezTo>
                <a:cubicBezTo>
                  <a:pt x="86345" y="89346"/>
                  <a:pt x="87313" y="79549"/>
                  <a:pt x="87313" y="69676"/>
                </a:cubicBezTo>
                <a:lnTo>
                  <a:pt x="87313" y="63500"/>
                </a:lnTo>
                <a:cubicBezTo>
                  <a:pt x="87313" y="50354"/>
                  <a:pt x="76646" y="39688"/>
                  <a:pt x="63500" y="39688"/>
                </a:cubicBezTo>
                <a:close/>
                <a:moveTo>
                  <a:pt x="69453" y="63500"/>
                </a:moveTo>
                <a:cubicBezTo>
                  <a:pt x="69453" y="60201"/>
                  <a:pt x="66799" y="57547"/>
                  <a:pt x="63500" y="57547"/>
                </a:cubicBezTo>
                <a:cubicBezTo>
                  <a:pt x="60201" y="57547"/>
                  <a:pt x="57547" y="60201"/>
                  <a:pt x="57547" y="63500"/>
                </a:cubicBezTo>
                <a:lnTo>
                  <a:pt x="57547" y="69676"/>
                </a:lnTo>
                <a:cubicBezTo>
                  <a:pt x="57547" y="84534"/>
                  <a:pt x="54818" y="99268"/>
                  <a:pt x="49485" y="113134"/>
                </a:cubicBezTo>
                <a:lnTo>
                  <a:pt x="48022" y="116929"/>
                </a:lnTo>
                <a:cubicBezTo>
                  <a:pt x="46831" y="120005"/>
                  <a:pt x="48369" y="123453"/>
                  <a:pt x="51445" y="124619"/>
                </a:cubicBezTo>
                <a:cubicBezTo>
                  <a:pt x="54521" y="125785"/>
                  <a:pt x="57969" y="124271"/>
                  <a:pt x="59134" y="121196"/>
                </a:cubicBezTo>
                <a:lnTo>
                  <a:pt x="60598" y="117401"/>
                </a:lnTo>
                <a:cubicBezTo>
                  <a:pt x="66452" y="102171"/>
                  <a:pt x="69453" y="85998"/>
                  <a:pt x="69453" y="69676"/>
                </a:cubicBezTo>
                <a:lnTo>
                  <a:pt x="69453" y="63500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9" name="Text 27"/>
          <p:cNvSpPr/>
          <p:nvPr/>
        </p:nvSpPr>
        <p:spPr>
          <a:xfrm>
            <a:off x="3911600" y="5632350"/>
            <a:ext cx="976312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Biometric lock fails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3622675" y="5927627"/>
            <a:ext cx="2276475" cy="292100"/>
          </a:xfrm>
          <a:custGeom>
            <a:avLst/>
            <a:gdLst/>
            <a:ahLst/>
            <a:cxnLst/>
            <a:rect l="l" t="t" r="r" b="b"/>
            <a:pathLst>
              <a:path w="2276475" h="292100">
                <a:moveTo>
                  <a:pt x="63500" y="0"/>
                </a:moveTo>
                <a:lnTo>
                  <a:pt x="2212975" y="0"/>
                </a:lnTo>
                <a:cubicBezTo>
                  <a:pt x="2248045" y="0"/>
                  <a:pt x="2276475" y="28430"/>
                  <a:pt x="2276475" y="63500"/>
                </a:cubicBezTo>
                <a:lnTo>
                  <a:pt x="2276475" y="228600"/>
                </a:lnTo>
                <a:cubicBezTo>
                  <a:pt x="2276475" y="263670"/>
                  <a:pt x="2248045" y="292100"/>
                  <a:pt x="2212975" y="292100"/>
                </a:cubicBezTo>
                <a:lnTo>
                  <a:pt x="63500" y="292100"/>
                </a:lnTo>
                <a:cubicBezTo>
                  <a:pt x="28453" y="292100"/>
                  <a:pt x="0" y="263647"/>
                  <a:pt x="0" y="2286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9FAFB"/>
          </a:solidFill>
          <a:ln w="10160">
            <a:solidFill>
              <a:srgbClr val="FEE2E2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31" name="Shape 29"/>
          <p:cNvSpPr/>
          <p:nvPr/>
        </p:nvSpPr>
        <p:spPr>
          <a:xfrm>
            <a:off x="3689350" y="6010176"/>
            <a:ext cx="158750" cy="127000"/>
          </a:xfrm>
          <a:custGeom>
            <a:avLst/>
            <a:gdLst/>
            <a:ahLst/>
            <a:cxnLst/>
            <a:rect l="l" t="t" r="r" b="b"/>
            <a:pathLst>
              <a:path w="158750" h="127000">
                <a:moveTo>
                  <a:pt x="33734" y="31750"/>
                </a:moveTo>
                <a:cubicBezTo>
                  <a:pt x="33734" y="15322"/>
                  <a:pt x="47072" y="1984"/>
                  <a:pt x="63500" y="1984"/>
                </a:cubicBezTo>
                <a:cubicBezTo>
                  <a:pt x="79928" y="1984"/>
                  <a:pt x="93266" y="15322"/>
                  <a:pt x="93266" y="31750"/>
                </a:cubicBezTo>
                <a:cubicBezTo>
                  <a:pt x="93266" y="48178"/>
                  <a:pt x="79928" y="61516"/>
                  <a:pt x="63500" y="61516"/>
                </a:cubicBezTo>
                <a:cubicBezTo>
                  <a:pt x="47072" y="61516"/>
                  <a:pt x="33734" y="48178"/>
                  <a:pt x="33734" y="31750"/>
                </a:cubicBezTo>
                <a:close/>
                <a:moveTo>
                  <a:pt x="11906" y="119633"/>
                </a:moveTo>
                <a:cubicBezTo>
                  <a:pt x="11906" y="95200"/>
                  <a:pt x="31700" y="75406"/>
                  <a:pt x="56133" y="75406"/>
                </a:cubicBezTo>
                <a:lnTo>
                  <a:pt x="70867" y="75406"/>
                </a:lnTo>
                <a:cubicBezTo>
                  <a:pt x="95300" y="75406"/>
                  <a:pt x="115094" y="95200"/>
                  <a:pt x="115094" y="119633"/>
                </a:cubicBezTo>
                <a:cubicBezTo>
                  <a:pt x="115094" y="123701"/>
                  <a:pt x="111795" y="127000"/>
                  <a:pt x="107727" y="127000"/>
                </a:cubicBezTo>
                <a:lnTo>
                  <a:pt x="19273" y="127000"/>
                </a:lnTo>
                <a:cubicBezTo>
                  <a:pt x="15205" y="127000"/>
                  <a:pt x="11906" y="123701"/>
                  <a:pt x="11906" y="119633"/>
                </a:cubicBezTo>
                <a:close/>
                <a:moveTo>
                  <a:pt x="151904" y="32916"/>
                </a:moveTo>
                <a:lnTo>
                  <a:pt x="132060" y="64666"/>
                </a:lnTo>
                <a:cubicBezTo>
                  <a:pt x="131018" y="66328"/>
                  <a:pt x="129232" y="67370"/>
                  <a:pt x="127273" y="67469"/>
                </a:cubicBezTo>
                <a:cubicBezTo>
                  <a:pt x="125313" y="67568"/>
                  <a:pt x="123428" y="66675"/>
                  <a:pt x="122262" y="65088"/>
                </a:cubicBezTo>
                <a:lnTo>
                  <a:pt x="110356" y="49212"/>
                </a:lnTo>
                <a:cubicBezTo>
                  <a:pt x="108372" y="46583"/>
                  <a:pt x="108917" y="42863"/>
                  <a:pt x="111547" y="40878"/>
                </a:cubicBezTo>
                <a:cubicBezTo>
                  <a:pt x="114176" y="38894"/>
                  <a:pt x="117897" y="39439"/>
                  <a:pt x="119881" y="42069"/>
                </a:cubicBezTo>
                <a:lnTo>
                  <a:pt x="126578" y="50998"/>
                </a:lnTo>
                <a:lnTo>
                  <a:pt x="141808" y="26615"/>
                </a:lnTo>
                <a:cubicBezTo>
                  <a:pt x="143545" y="23837"/>
                  <a:pt x="147216" y="22969"/>
                  <a:pt x="150019" y="24730"/>
                </a:cubicBezTo>
                <a:cubicBezTo>
                  <a:pt x="152822" y="26491"/>
                  <a:pt x="153665" y="30138"/>
                  <a:pt x="151904" y="32941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2" name="Text 30"/>
          <p:cNvSpPr/>
          <p:nvPr/>
        </p:nvSpPr>
        <p:spPr>
          <a:xfrm>
            <a:off x="3911600" y="5994301"/>
            <a:ext cx="1047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Liveness check fails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4746625" y="6286403"/>
            <a:ext cx="31750" cy="127000"/>
          </a:xfrm>
          <a:custGeom>
            <a:avLst/>
            <a:gdLst/>
            <a:ahLst/>
            <a:cxnLst/>
            <a:rect l="l" t="t" r="r" b="b"/>
            <a:pathLst>
              <a:path w="31750" h="127000">
                <a:moveTo>
                  <a:pt x="0" y="0"/>
                </a:moveTo>
                <a:lnTo>
                  <a:pt x="31750" y="0"/>
                </a:lnTo>
                <a:lnTo>
                  <a:pt x="3175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4" name="Shape 32"/>
          <p:cNvSpPr/>
          <p:nvPr/>
        </p:nvSpPr>
        <p:spPr>
          <a:xfrm>
            <a:off x="3619500" y="6413403"/>
            <a:ext cx="2286000" cy="1301750"/>
          </a:xfrm>
          <a:custGeom>
            <a:avLst/>
            <a:gdLst/>
            <a:ahLst/>
            <a:cxnLst/>
            <a:rect l="l" t="t" r="r" b="b"/>
            <a:pathLst>
              <a:path w="2286000" h="1301750">
                <a:moveTo>
                  <a:pt x="126999" y="0"/>
                </a:moveTo>
                <a:lnTo>
                  <a:pt x="2159001" y="0"/>
                </a:lnTo>
                <a:cubicBezTo>
                  <a:pt x="2229141" y="0"/>
                  <a:pt x="2286000" y="56859"/>
                  <a:pt x="2286000" y="126999"/>
                </a:cubicBezTo>
                <a:lnTo>
                  <a:pt x="2286000" y="1174751"/>
                </a:lnTo>
                <a:cubicBezTo>
                  <a:pt x="2286000" y="1244891"/>
                  <a:pt x="2229141" y="1301750"/>
                  <a:pt x="2159001" y="1301750"/>
                </a:cubicBezTo>
                <a:lnTo>
                  <a:pt x="126999" y="1301750"/>
                </a:lnTo>
                <a:cubicBezTo>
                  <a:pt x="56859" y="1301750"/>
                  <a:pt x="0" y="1244891"/>
                  <a:pt x="0" y="1174751"/>
                </a:cubicBezTo>
                <a:lnTo>
                  <a:pt x="0" y="126999"/>
                </a:lnTo>
                <a:cubicBezTo>
                  <a:pt x="0" y="56906"/>
                  <a:pt x="56906" y="0"/>
                  <a:pt x="126999" y="0"/>
                </a:cubicBez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5" name="Text 33"/>
          <p:cNvSpPr/>
          <p:nvPr/>
        </p:nvSpPr>
        <p:spPr>
          <a:xfrm>
            <a:off x="3706813" y="6540403"/>
            <a:ext cx="2111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RESULT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3698875" y="6794403"/>
            <a:ext cx="2127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 months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3718719" y="7048302"/>
            <a:ext cx="208756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75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digital access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3675063" y="7270552"/>
            <a:ext cx="217487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2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 LOST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7413625" y="2984403"/>
            <a:ext cx="31750" cy="190500"/>
          </a:xfrm>
          <a:custGeom>
            <a:avLst/>
            <a:gdLst/>
            <a:ahLst/>
            <a:cxnLst/>
            <a:rect l="l" t="t" r="r" b="b"/>
            <a:pathLst>
              <a:path w="31750" h="190500">
                <a:moveTo>
                  <a:pt x="0" y="0"/>
                </a:moveTo>
                <a:lnTo>
                  <a:pt x="31750" y="0"/>
                </a:lnTo>
                <a:lnTo>
                  <a:pt x="31750" y="190500"/>
                </a:lnTo>
                <a:lnTo>
                  <a:pt x="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0" name="Shape 38"/>
          <p:cNvSpPr/>
          <p:nvPr/>
        </p:nvSpPr>
        <p:spPr>
          <a:xfrm>
            <a:off x="6758285" y="3174903"/>
            <a:ext cx="1341438" cy="349250"/>
          </a:xfrm>
          <a:custGeom>
            <a:avLst/>
            <a:gdLst/>
            <a:ahLst/>
            <a:cxnLst/>
            <a:rect l="l" t="t" r="r" b="b"/>
            <a:pathLst>
              <a:path w="1341438" h="349250">
                <a:moveTo>
                  <a:pt x="95251" y="0"/>
                </a:moveTo>
                <a:lnTo>
                  <a:pt x="1246187" y="0"/>
                </a:lnTo>
                <a:cubicBezTo>
                  <a:pt x="1298792" y="0"/>
                  <a:pt x="1341438" y="42645"/>
                  <a:pt x="1341438" y="95251"/>
                </a:cubicBezTo>
                <a:lnTo>
                  <a:pt x="1341438" y="253999"/>
                </a:lnTo>
                <a:cubicBezTo>
                  <a:pt x="1341438" y="306605"/>
                  <a:pt x="1298792" y="349250"/>
                  <a:pt x="1246187" y="349250"/>
                </a:cubicBezTo>
                <a:lnTo>
                  <a:pt x="95251" y="349250"/>
                </a:lnTo>
                <a:cubicBezTo>
                  <a:pt x="42681" y="349250"/>
                  <a:pt x="0" y="306569"/>
                  <a:pt x="0" y="253999"/>
                </a:cubicBezTo>
                <a:lnTo>
                  <a:pt x="0" y="95251"/>
                </a:lnTo>
                <a:cubicBezTo>
                  <a:pt x="0" y="42681"/>
                  <a:pt x="42681" y="0"/>
                  <a:pt x="95251" y="0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1" name="Text 39"/>
          <p:cNvSpPr/>
          <p:nvPr/>
        </p:nvSpPr>
        <p:spPr>
          <a:xfrm>
            <a:off x="6909098" y="3238403"/>
            <a:ext cx="1039812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GITTO PATH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7413625" y="3619403"/>
            <a:ext cx="31750" cy="127000"/>
          </a:xfrm>
          <a:custGeom>
            <a:avLst/>
            <a:gdLst/>
            <a:ahLst/>
            <a:cxnLst/>
            <a:rect l="l" t="t" r="r" b="b"/>
            <a:pathLst>
              <a:path w="31750" h="127000">
                <a:moveTo>
                  <a:pt x="0" y="0"/>
                </a:moveTo>
                <a:lnTo>
                  <a:pt x="31750" y="0"/>
                </a:lnTo>
                <a:lnTo>
                  <a:pt x="3175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3" name="Shape 41"/>
          <p:cNvSpPr/>
          <p:nvPr/>
        </p:nvSpPr>
        <p:spPr>
          <a:xfrm>
            <a:off x="6292850" y="3752753"/>
            <a:ext cx="2274888" cy="711200"/>
          </a:xfrm>
          <a:custGeom>
            <a:avLst/>
            <a:gdLst/>
            <a:ahLst/>
            <a:cxnLst/>
            <a:rect l="l" t="t" r="r" b="b"/>
            <a:pathLst>
              <a:path w="2274888" h="711200">
                <a:moveTo>
                  <a:pt x="126999" y="0"/>
                </a:moveTo>
                <a:lnTo>
                  <a:pt x="2147889" y="0"/>
                </a:lnTo>
                <a:cubicBezTo>
                  <a:pt x="2218028" y="0"/>
                  <a:pt x="2274888" y="56859"/>
                  <a:pt x="2274888" y="126999"/>
                </a:cubicBezTo>
                <a:lnTo>
                  <a:pt x="2274888" y="584201"/>
                </a:lnTo>
                <a:cubicBezTo>
                  <a:pt x="2274888" y="654341"/>
                  <a:pt x="2218028" y="711200"/>
                  <a:pt x="2147889" y="711200"/>
                </a:cubicBezTo>
                <a:lnTo>
                  <a:pt x="126999" y="711200"/>
                </a:lnTo>
                <a:cubicBezTo>
                  <a:pt x="56859" y="711200"/>
                  <a:pt x="0" y="654341"/>
                  <a:pt x="0" y="584201"/>
                </a:cubicBezTo>
                <a:lnTo>
                  <a:pt x="0" y="126999"/>
                </a:lnTo>
                <a:cubicBezTo>
                  <a:pt x="0" y="56906"/>
                  <a:pt x="56906" y="0"/>
                  <a:pt x="126999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10B98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44" name="Shape 42"/>
          <p:cNvSpPr/>
          <p:nvPr/>
        </p:nvSpPr>
        <p:spPr>
          <a:xfrm>
            <a:off x="6426200" y="3917850"/>
            <a:ext cx="198438" cy="158750"/>
          </a:xfrm>
          <a:custGeom>
            <a:avLst/>
            <a:gdLst/>
            <a:ahLst/>
            <a:cxnLst/>
            <a:rect l="l" t="t" r="r" b="b"/>
            <a:pathLst>
              <a:path w="198438" h="158750">
                <a:moveTo>
                  <a:pt x="109141" y="0"/>
                </a:moveTo>
                <a:cubicBezTo>
                  <a:pt x="109141" y="-5488"/>
                  <a:pt x="104707" y="-9922"/>
                  <a:pt x="99219" y="-9922"/>
                </a:cubicBezTo>
                <a:cubicBezTo>
                  <a:pt x="93731" y="-9922"/>
                  <a:pt x="89297" y="-5488"/>
                  <a:pt x="89297" y="0"/>
                </a:cubicBezTo>
                <a:lnTo>
                  <a:pt x="89297" y="19844"/>
                </a:lnTo>
                <a:lnTo>
                  <a:pt x="59531" y="19844"/>
                </a:lnTo>
                <a:cubicBezTo>
                  <a:pt x="43098" y="19844"/>
                  <a:pt x="29766" y="33176"/>
                  <a:pt x="29766" y="49609"/>
                </a:cubicBezTo>
                <a:lnTo>
                  <a:pt x="29766" y="119062"/>
                </a:lnTo>
                <a:cubicBezTo>
                  <a:pt x="29766" y="135496"/>
                  <a:pt x="43098" y="148828"/>
                  <a:pt x="59531" y="148828"/>
                </a:cubicBezTo>
                <a:lnTo>
                  <a:pt x="138906" y="148828"/>
                </a:lnTo>
                <a:cubicBezTo>
                  <a:pt x="155339" y="148828"/>
                  <a:pt x="168672" y="135496"/>
                  <a:pt x="168672" y="119062"/>
                </a:cubicBezTo>
                <a:lnTo>
                  <a:pt x="168672" y="49609"/>
                </a:lnTo>
                <a:cubicBezTo>
                  <a:pt x="168672" y="33176"/>
                  <a:pt x="155339" y="19844"/>
                  <a:pt x="138906" y="19844"/>
                </a:cubicBezTo>
                <a:lnTo>
                  <a:pt x="109141" y="19844"/>
                </a:lnTo>
                <a:lnTo>
                  <a:pt x="109141" y="0"/>
                </a:lnTo>
                <a:close/>
                <a:moveTo>
                  <a:pt x="49609" y="114102"/>
                </a:moveTo>
                <a:cubicBezTo>
                  <a:pt x="49609" y="109978"/>
                  <a:pt x="52927" y="106660"/>
                  <a:pt x="57051" y="106660"/>
                </a:cubicBezTo>
                <a:lnTo>
                  <a:pt x="66973" y="106660"/>
                </a:lnTo>
                <a:cubicBezTo>
                  <a:pt x="71096" y="106660"/>
                  <a:pt x="74414" y="109978"/>
                  <a:pt x="74414" y="114102"/>
                </a:cubicBezTo>
                <a:cubicBezTo>
                  <a:pt x="74414" y="118225"/>
                  <a:pt x="71096" y="121543"/>
                  <a:pt x="66973" y="121543"/>
                </a:cubicBezTo>
                <a:lnTo>
                  <a:pt x="57051" y="121543"/>
                </a:lnTo>
                <a:cubicBezTo>
                  <a:pt x="52927" y="121543"/>
                  <a:pt x="49609" y="118225"/>
                  <a:pt x="49609" y="114102"/>
                </a:cubicBezTo>
                <a:close/>
                <a:moveTo>
                  <a:pt x="86816" y="114102"/>
                </a:moveTo>
                <a:cubicBezTo>
                  <a:pt x="86816" y="109978"/>
                  <a:pt x="90134" y="106660"/>
                  <a:pt x="94258" y="106660"/>
                </a:cubicBezTo>
                <a:lnTo>
                  <a:pt x="104180" y="106660"/>
                </a:lnTo>
                <a:cubicBezTo>
                  <a:pt x="108303" y="106660"/>
                  <a:pt x="111621" y="109978"/>
                  <a:pt x="111621" y="114102"/>
                </a:cubicBezTo>
                <a:cubicBezTo>
                  <a:pt x="111621" y="118225"/>
                  <a:pt x="108303" y="121543"/>
                  <a:pt x="104180" y="121543"/>
                </a:cubicBezTo>
                <a:lnTo>
                  <a:pt x="94258" y="121543"/>
                </a:lnTo>
                <a:cubicBezTo>
                  <a:pt x="90134" y="121543"/>
                  <a:pt x="86816" y="118225"/>
                  <a:pt x="86816" y="114102"/>
                </a:cubicBezTo>
                <a:close/>
                <a:moveTo>
                  <a:pt x="124023" y="114102"/>
                </a:moveTo>
                <a:cubicBezTo>
                  <a:pt x="124023" y="109978"/>
                  <a:pt x="127341" y="106660"/>
                  <a:pt x="131465" y="106660"/>
                </a:cubicBezTo>
                <a:lnTo>
                  <a:pt x="141387" y="106660"/>
                </a:lnTo>
                <a:cubicBezTo>
                  <a:pt x="145510" y="106660"/>
                  <a:pt x="148828" y="109978"/>
                  <a:pt x="148828" y="114102"/>
                </a:cubicBezTo>
                <a:cubicBezTo>
                  <a:pt x="148828" y="118225"/>
                  <a:pt x="145510" y="121543"/>
                  <a:pt x="141387" y="121543"/>
                </a:cubicBezTo>
                <a:lnTo>
                  <a:pt x="131465" y="121543"/>
                </a:lnTo>
                <a:cubicBezTo>
                  <a:pt x="127341" y="121543"/>
                  <a:pt x="124023" y="118225"/>
                  <a:pt x="124023" y="114102"/>
                </a:cubicBezTo>
                <a:close/>
                <a:moveTo>
                  <a:pt x="69453" y="54570"/>
                </a:moveTo>
                <a:cubicBezTo>
                  <a:pt x="77667" y="54570"/>
                  <a:pt x="84336" y="61239"/>
                  <a:pt x="84336" y="69453"/>
                </a:cubicBezTo>
                <a:cubicBezTo>
                  <a:pt x="84336" y="77667"/>
                  <a:pt x="77667" y="84336"/>
                  <a:pt x="69453" y="84336"/>
                </a:cubicBezTo>
                <a:cubicBezTo>
                  <a:pt x="61239" y="84336"/>
                  <a:pt x="54570" y="77667"/>
                  <a:pt x="54570" y="69453"/>
                </a:cubicBezTo>
                <a:cubicBezTo>
                  <a:pt x="54570" y="61239"/>
                  <a:pt x="61239" y="54570"/>
                  <a:pt x="69453" y="54570"/>
                </a:cubicBezTo>
                <a:close/>
                <a:moveTo>
                  <a:pt x="114102" y="69453"/>
                </a:moveTo>
                <a:cubicBezTo>
                  <a:pt x="114102" y="61239"/>
                  <a:pt x="120770" y="54570"/>
                  <a:pt x="128984" y="54570"/>
                </a:cubicBezTo>
                <a:cubicBezTo>
                  <a:pt x="137198" y="54570"/>
                  <a:pt x="143867" y="61239"/>
                  <a:pt x="143867" y="69453"/>
                </a:cubicBezTo>
                <a:cubicBezTo>
                  <a:pt x="143867" y="77667"/>
                  <a:pt x="137198" y="84336"/>
                  <a:pt x="128984" y="84336"/>
                </a:cubicBezTo>
                <a:cubicBezTo>
                  <a:pt x="120770" y="84336"/>
                  <a:pt x="114102" y="77667"/>
                  <a:pt x="114102" y="69453"/>
                </a:cubicBezTo>
                <a:close/>
                <a:moveTo>
                  <a:pt x="19844" y="69453"/>
                </a:moveTo>
                <a:cubicBezTo>
                  <a:pt x="19844" y="63965"/>
                  <a:pt x="15410" y="59531"/>
                  <a:pt x="9922" y="59531"/>
                </a:cubicBezTo>
                <a:cubicBezTo>
                  <a:pt x="4434" y="59531"/>
                  <a:pt x="0" y="63965"/>
                  <a:pt x="0" y="69453"/>
                </a:cubicBezTo>
                <a:lnTo>
                  <a:pt x="0" y="99219"/>
                </a:lnTo>
                <a:cubicBezTo>
                  <a:pt x="0" y="104707"/>
                  <a:pt x="4434" y="109141"/>
                  <a:pt x="9922" y="109141"/>
                </a:cubicBezTo>
                <a:cubicBezTo>
                  <a:pt x="15410" y="109141"/>
                  <a:pt x="19844" y="104707"/>
                  <a:pt x="19844" y="99219"/>
                </a:cubicBezTo>
                <a:lnTo>
                  <a:pt x="19844" y="69453"/>
                </a:lnTo>
                <a:close/>
                <a:moveTo>
                  <a:pt x="188516" y="59531"/>
                </a:moveTo>
                <a:cubicBezTo>
                  <a:pt x="183028" y="59531"/>
                  <a:pt x="178594" y="63965"/>
                  <a:pt x="178594" y="69453"/>
                </a:cubicBezTo>
                <a:lnTo>
                  <a:pt x="178594" y="99219"/>
                </a:lnTo>
                <a:cubicBezTo>
                  <a:pt x="178594" y="104707"/>
                  <a:pt x="183028" y="109141"/>
                  <a:pt x="188516" y="109141"/>
                </a:cubicBezTo>
                <a:cubicBezTo>
                  <a:pt x="194004" y="109141"/>
                  <a:pt x="198438" y="104707"/>
                  <a:pt x="198438" y="99219"/>
                </a:cubicBezTo>
                <a:lnTo>
                  <a:pt x="198438" y="69453"/>
                </a:lnTo>
                <a:cubicBezTo>
                  <a:pt x="198438" y="63965"/>
                  <a:pt x="194004" y="59531"/>
                  <a:pt x="188516" y="59531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5" name="Text 43"/>
          <p:cNvSpPr/>
          <p:nvPr/>
        </p:nvSpPr>
        <p:spPr>
          <a:xfrm>
            <a:off x="6719888" y="3886100"/>
            <a:ext cx="94456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Active Agent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6426200" y="4171850"/>
            <a:ext cx="2063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Continuous monitoring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7413625" y="4533801"/>
            <a:ext cx="31750" cy="127000"/>
          </a:xfrm>
          <a:custGeom>
            <a:avLst/>
            <a:gdLst/>
            <a:ahLst/>
            <a:cxnLst/>
            <a:rect l="l" t="t" r="r" b="b"/>
            <a:pathLst>
              <a:path w="31750" h="127000">
                <a:moveTo>
                  <a:pt x="0" y="0"/>
                </a:moveTo>
                <a:lnTo>
                  <a:pt x="31750" y="0"/>
                </a:lnTo>
                <a:lnTo>
                  <a:pt x="3175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8" name="Shape 46"/>
          <p:cNvSpPr/>
          <p:nvPr/>
        </p:nvSpPr>
        <p:spPr>
          <a:xfrm>
            <a:off x="6778625" y="4660801"/>
            <a:ext cx="1301750" cy="349250"/>
          </a:xfrm>
          <a:custGeom>
            <a:avLst/>
            <a:gdLst/>
            <a:ahLst/>
            <a:cxnLst/>
            <a:rect l="l" t="t" r="r" b="b"/>
            <a:pathLst>
              <a:path w="1301750" h="349250">
                <a:moveTo>
                  <a:pt x="95251" y="0"/>
                </a:moveTo>
                <a:lnTo>
                  <a:pt x="1206499" y="0"/>
                </a:lnTo>
                <a:cubicBezTo>
                  <a:pt x="1259105" y="0"/>
                  <a:pt x="1301750" y="42645"/>
                  <a:pt x="1301750" y="95251"/>
                </a:cubicBezTo>
                <a:lnTo>
                  <a:pt x="1301750" y="253999"/>
                </a:lnTo>
                <a:cubicBezTo>
                  <a:pt x="1301750" y="306605"/>
                  <a:pt x="1259105" y="349250"/>
                  <a:pt x="1206499" y="349250"/>
                </a:cubicBezTo>
                <a:lnTo>
                  <a:pt x="95251" y="349250"/>
                </a:lnTo>
                <a:cubicBezTo>
                  <a:pt x="42681" y="349250"/>
                  <a:pt x="0" y="306569"/>
                  <a:pt x="0" y="253999"/>
                </a:cubicBezTo>
                <a:lnTo>
                  <a:pt x="0" y="95251"/>
                </a:lnTo>
                <a:cubicBezTo>
                  <a:pt x="0" y="42681"/>
                  <a:pt x="42681" y="0"/>
                  <a:pt x="95251" y="0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9" name="Text 47"/>
          <p:cNvSpPr/>
          <p:nvPr/>
        </p:nvSpPr>
        <p:spPr>
          <a:xfrm>
            <a:off x="6869906" y="4724301"/>
            <a:ext cx="1119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AUTONOMOUS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7413625" y="5073551"/>
            <a:ext cx="31750" cy="127000"/>
          </a:xfrm>
          <a:custGeom>
            <a:avLst/>
            <a:gdLst/>
            <a:ahLst/>
            <a:cxnLst/>
            <a:rect l="l" t="t" r="r" b="b"/>
            <a:pathLst>
              <a:path w="31750" h="127000">
                <a:moveTo>
                  <a:pt x="0" y="0"/>
                </a:moveTo>
                <a:lnTo>
                  <a:pt x="31750" y="0"/>
                </a:lnTo>
                <a:lnTo>
                  <a:pt x="3175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1" name="Shape 49"/>
          <p:cNvSpPr/>
          <p:nvPr/>
        </p:nvSpPr>
        <p:spPr>
          <a:xfrm>
            <a:off x="6289675" y="5203726"/>
            <a:ext cx="2276475" cy="292100"/>
          </a:xfrm>
          <a:custGeom>
            <a:avLst/>
            <a:gdLst/>
            <a:ahLst/>
            <a:cxnLst/>
            <a:rect l="l" t="t" r="r" b="b"/>
            <a:pathLst>
              <a:path w="2276475" h="292100">
                <a:moveTo>
                  <a:pt x="63500" y="0"/>
                </a:moveTo>
                <a:lnTo>
                  <a:pt x="2212975" y="0"/>
                </a:lnTo>
                <a:cubicBezTo>
                  <a:pt x="2248045" y="0"/>
                  <a:pt x="2276475" y="28430"/>
                  <a:pt x="2276475" y="63500"/>
                </a:cubicBezTo>
                <a:lnTo>
                  <a:pt x="2276475" y="228600"/>
                </a:lnTo>
                <a:cubicBezTo>
                  <a:pt x="2276475" y="263670"/>
                  <a:pt x="2248045" y="292100"/>
                  <a:pt x="2212975" y="292100"/>
                </a:cubicBezTo>
                <a:lnTo>
                  <a:pt x="63500" y="292100"/>
                </a:lnTo>
                <a:cubicBezTo>
                  <a:pt x="28453" y="292100"/>
                  <a:pt x="0" y="263647"/>
                  <a:pt x="0" y="2286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9FAFB"/>
          </a:solidFill>
          <a:ln w="10160">
            <a:solidFill>
              <a:srgbClr val="10B98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52" name="Shape 50"/>
          <p:cNvSpPr/>
          <p:nvPr/>
        </p:nvSpPr>
        <p:spPr>
          <a:xfrm>
            <a:off x="6364287" y="5286278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>
                <a:moveTo>
                  <a:pt x="104056" y="23812"/>
                </a:moveTo>
                <a:cubicBezTo>
                  <a:pt x="99938" y="23812"/>
                  <a:pt x="95945" y="24929"/>
                  <a:pt x="92447" y="26963"/>
                </a:cubicBezTo>
                <a:cubicBezTo>
                  <a:pt x="88528" y="22994"/>
                  <a:pt x="83964" y="19670"/>
                  <a:pt x="78929" y="17165"/>
                </a:cubicBezTo>
                <a:cubicBezTo>
                  <a:pt x="85923" y="11212"/>
                  <a:pt x="94828" y="7938"/>
                  <a:pt x="104056" y="7938"/>
                </a:cubicBezTo>
                <a:cubicBezTo>
                  <a:pt x="125487" y="7938"/>
                  <a:pt x="142875" y="25301"/>
                  <a:pt x="142875" y="46757"/>
                </a:cubicBezTo>
                <a:cubicBezTo>
                  <a:pt x="142875" y="57051"/>
                  <a:pt x="138782" y="66923"/>
                  <a:pt x="131514" y="74191"/>
                </a:cubicBezTo>
                <a:lnTo>
                  <a:pt x="113878" y="91827"/>
                </a:lnTo>
                <a:cubicBezTo>
                  <a:pt x="106611" y="99095"/>
                  <a:pt x="96738" y="103188"/>
                  <a:pt x="86444" y="103188"/>
                </a:cubicBezTo>
                <a:cubicBezTo>
                  <a:pt x="65013" y="103188"/>
                  <a:pt x="47625" y="85824"/>
                  <a:pt x="47625" y="64368"/>
                </a:cubicBezTo>
                <a:cubicBezTo>
                  <a:pt x="47625" y="63996"/>
                  <a:pt x="47625" y="63624"/>
                  <a:pt x="47650" y="63252"/>
                </a:cubicBezTo>
                <a:cubicBezTo>
                  <a:pt x="47774" y="58862"/>
                  <a:pt x="51420" y="55414"/>
                  <a:pt x="55811" y="55538"/>
                </a:cubicBezTo>
                <a:cubicBezTo>
                  <a:pt x="60201" y="55662"/>
                  <a:pt x="63649" y="59308"/>
                  <a:pt x="63525" y="63698"/>
                </a:cubicBezTo>
                <a:cubicBezTo>
                  <a:pt x="63525" y="63922"/>
                  <a:pt x="63525" y="64145"/>
                  <a:pt x="63525" y="64343"/>
                </a:cubicBezTo>
                <a:cubicBezTo>
                  <a:pt x="63525" y="77019"/>
                  <a:pt x="73794" y="87288"/>
                  <a:pt x="86469" y="87288"/>
                </a:cubicBezTo>
                <a:cubicBezTo>
                  <a:pt x="92546" y="87288"/>
                  <a:pt x="98375" y="84882"/>
                  <a:pt x="102691" y="80566"/>
                </a:cubicBezTo>
                <a:lnTo>
                  <a:pt x="120328" y="62929"/>
                </a:lnTo>
                <a:cubicBezTo>
                  <a:pt x="124619" y="58638"/>
                  <a:pt x="127050" y="52784"/>
                  <a:pt x="127050" y="46707"/>
                </a:cubicBezTo>
                <a:cubicBezTo>
                  <a:pt x="127050" y="34032"/>
                  <a:pt x="116780" y="23763"/>
                  <a:pt x="104105" y="23763"/>
                </a:cubicBezTo>
                <a:close/>
                <a:moveTo>
                  <a:pt x="68263" y="42987"/>
                </a:moveTo>
                <a:cubicBezTo>
                  <a:pt x="67791" y="42788"/>
                  <a:pt x="67320" y="42515"/>
                  <a:pt x="66898" y="42218"/>
                </a:cubicBezTo>
                <a:cubicBezTo>
                  <a:pt x="63773" y="40605"/>
                  <a:pt x="60201" y="39688"/>
                  <a:pt x="56455" y="39688"/>
                </a:cubicBezTo>
                <a:cubicBezTo>
                  <a:pt x="50378" y="39688"/>
                  <a:pt x="44549" y="42094"/>
                  <a:pt x="40233" y="46410"/>
                </a:cubicBezTo>
                <a:lnTo>
                  <a:pt x="22597" y="64046"/>
                </a:lnTo>
                <a:cubicBezTo>
                  <a:pt x="18306" y="68337"/>
                  <a:pt x="15875" y="74191"/>
                  <a:pt x="15875" y="80268"/>
                </a:cubicBezTo>
                <a:cubicBezTo>
                  <a:pt x="15875" y="92943"/>
                  <a:pt x="26144" y="103212"/>
                  <a:pt x="38819" y="103212"/>
                </a:cubicBezTo>
                <a:cubicBezTo>
                  <a:pt x="42912" y="103212"/>
                  <a:pt x="46906" y="102121"/>
                  <a:pt x="50403" y="100087"/>
                </a:cubicBezTo>
                <a:cubicBezTo>
                  <a:pt x="54322" y="104056"/>
                  <a:pt x="58886" y="107379"/>
                  <a:pt x="63946" y="109885"/>
                </a:cubicBezTo>
                <a:cubicBezTo>
                  <a:pt x="56952" y="115813"/>
                  <a:pt x="48071" y="119112"/>
                  <a:pt x="38819" y="119112"/>
                </a:cubicBezTo>
                <a:cubicBezTo>
                  <a:pt x="17388" y="119112"/>
                  <a:pt x="0" y="101749"/>
                  <a:pt x="0" y="80293"/>
                </a:cubicBezTo>
                <a:cubicBezTo>
                  <a:pt x="0" y="69999"/>
                  <a:pt x="4093" y="60127"/>
                  <a:pt x="11361" y="52859"/>
                </a:cubicBezTo>
                <a:lnTo>
                  <a:pt x="28997" y="35223"/>
                </a:lnTo>
                <a:cubicBezTo>
                  <a:pt x="36264" y="27955"/>
                  <a:pt x="46137" y="23862"/>
                  <a:pt x="56431" y="23862"/>
                </a:cubicBezTo>
                <a:cubicBezTo>
                  <a:pt x="77912" y="23862"/>
                  <a:pt x="95250" y="41374"/>
                  <a:pt x="95250" y="62781"/>
                </a:cubicBezTo>
                <a:cubicBezTo>
                  <a:pt x="95250" y="63103"/>
                  <a:pt x="95250" y="63426"/>
                  <a:pt x="95250" y="63748"/>
                </a:cubicBezTo>
                <a:cubicBezTo>
                  <a:pt x="95151" y="68138"/>
                  <a:pt x="91504" y="71586"/>
                  <a:pt x="87114" y="71487"/>
                </a:cubicBezTo>
                <a:cubicBezTo>
                  <a:pt x="82724" y="71388"/>
                  <a:pt x="79276" y="67742"/>
                  <a:pt x="79375" y="63351"/>
                </a:cubicBezTo>
                <a:cubicBezTo>
                  <a:pt x="79375" y="63153"/>
                  <a:pt x="79375" y="62979"/>
                  <a:pt x="79375" y="62781"/>
                </a:cubicBezTo>
                <a:cubicBezTo>
                  <a:pt x="79375" y="54421"/>
                  <a:pt x="74910" y="47079"/>
                  <a:pt x="68263" y="43036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3" name="Text 51"/>
          <p:cNvSpPr/>
          <p:nvPr/>
        </p:nvSpPr>
        <p:spPr>
          <a:xfrm>
            <a:off x="6578600" y="5270403"/>
            <a:ext cx="1158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Blockchain verification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289675" y="5565677"/>
            <a:ext cx="2276475" cy="292100"/>
          </a:xfrm>
          <a:custGeom>
            <a:avLst/>
            <a:gdLst/>
            <a:ahLst/>
            <a:cxnLst/>
            <a:rect l="l" t="t" r="r" b="b"/>
            <a:pathLst>
              <a:path w="2276475" h="292100">
                <a:moveTo>
                  <a:pt x="63500" y="0"/>
                </a:moveTo>
                <a:lnTo>
                  <a:pt x="2212975" y="0"/>
                </a:lnTo>
                <a:cubicBezTo>
                  <a:pt x="2248045" y="0"/>
                  <a:pt x="2276475" y="28430"/>
                  <a:pt x="2276475" y="63500"/>
                </a:cubicBezTo>
                <a:lnTo>
                  <a:pt x="2276475" y="228600"/>
                </a:lnTo>
                <a:cubicBezTo>
                  <a:pt x="2276475" y="263670"/>
                  <a:pt x="2248045" y="292100"/>
                  <a:pt x="2212975" y="292100"/>
                </a:cubicBezTo>
                <a:lnTo>
                  <a:pt x="63500" y="292100"/>
                </a:lnTo>
                <a:cubicBezTo>
                  <a:pt x="28453" y="292100"/>
                  <a:pt x="0" y="263647"/>
                  <a:pt x="0" y="2286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9FAFB"/>
          </a:solidFill>
          <a:ln w="10160">
            <a:solidFill>
              <a:srgbClr val="10B98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55" name="Shape 53"/>
          <p:cNvSpPr/>
          <p:nvPr/>
        </p:nvSpPr>
        <p:spPr>
          <a:xfrm>
            <a:off x="6388100" y="5648225"/>
            <a:ext cx="95250" cy="127000"/>
          </a:xfrm>
          <a:custGeom>
            <a:avLst/>
            <a:gdLst/>
            <a:ahLst/>
            <a:cxnLst/>
            <a:rect l="l" t="t" r="r" b="b"/>
            <a:pathLst>
              <a:path w="95250" h="127000">
                <a:moveTo>
                  <a:pt x="61987" y="16570"/>
                </a:moveTo>
                <a:cubicBezTo>
                  <a:pt x="64567" y="13022"/>
                  <a:pt x="63773" y="8062"/>
                  <a:pt x="60226" y="5482"/>
                </a:cubicBezTo>
                <a:cubicBezTo>
                  <a:pt x="56679" y="2902"/>
                  <a:pt x="51718" y="3696"/>
                  <a:pt x="49138" y="7243"/>
                </a:cubicBezTo>
                <a:lnTo>
                  <a:pt x="22845" y="43383"/>
                </a:lnTo>
                <a:lnTo>
                  <a:pt x="13543" y="34082"/>
                </a:lnTo>
                <a:cubicBezTo>
                  <a:pt x="10443" y="30981"/>
                  <a:pt x="5407" y="30981"/>
                  <a:pt x="2307" y="34082"/>
                </a:cubicBezTo>
                <a:cubicBezTo>
                  <a:pt x="-794" y="37182"/>
                  <a:pt x="-794" y="42218"/>
                  <a:pt x="2307" y="45318"/>
                </a:cubicBezTo>
                <a:lnTo>
                  <a:pt x="18182" y="61193"/>
                </a:lnTo>
                <a:cubicBezTo>
                  <a:pt x="19819" y="62830"/>
                  <a:pt x="22101" y="63674"/>
                  <a:pt x="24408" y="63500"/>
                </a:cubicBezTo>
                <a:cubicBezTo>
                  <a:pt x="26715" y="63326"/>
                  <a:pt x="28848" y="62136"/>
                  <a:pt x="30212" y="60251"/>
                </a:cubicBezTo>
                <a:lnTo>
                  <a:pt x="61962" y="16594"/>
                </a:lnTo>
                <a:close/>
                <a:moveTo>
                  <a:pt x="93737" y="50304"/>
                </a:moveTo>
                <a:cubicBezTo>
                  <a:pt x="96317" y="46757"/>
                  <a:pt x="95523" y="41796"/>
                  <a:pt x="91976" y="39216"/>
                </a:cubicBezTo>
                <a:cubicBezTo>
                  <a:pt x="88429" y="36637"/>
                  <a:pt x="83468" y="37430"/>
                  <a:pt x="80888" y="40977"/>
                </a:cubicBezTo>
                <a:lnTo>
                  <a:pt x="38720" y="98946"/>
                </a:lnTo>
                <a:lnTo>
                  <a:pt x="21481" y="81707"/>
                </a:lnTo>
                <a:cubicBezTo>
                  <a:pt x="18380" y="78606"/>
                  <a:pt x="13345" y="78606"/>
                  <a:pt x="10244" y="81707"/>
                </a:cubicBezTo>
                <a:cubicBezTo>
                  <a:pt x="7144" y="84807"/>
                  <a:pt x="7144" y="89843"/>
                  <a:pt x="10244" y="92943"/>
                </a:cubicBezTo>
                <a:lnTo>
                  <a:pt x="34057" y="116756"/>
                </a:lnTo>
                <a:cubicBezTo>
                  <a:pt x="35694" y="118393"/>
                  <a:pt x="37976" y="119236"/>
                  <a:pt x="40283" y="119063"/>
                </a:cubicBezTo>
                <a:cubicBezTo>
                  <a:pt x="42590" y="118889"/>
                  <a:pt x="44723" y="117698"/>
                  <a:pt x="46087" y="115813"/>
                </a:cubicBezTo>
                <a:lnTo>
                  <a:pt x="93712" y="50329"/>
                </a:ln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6" name="Text 54"/>
          <p:cNvSpPr/>
          <p:nvPr/>
        </p:nvSpPr>
        <p:spPr>
          <a:xfrm>
            <a:off x="6578600" y="5632350"/>
            <a:ext cx="1039812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Multi-factor liveness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6289675" y="5927627"/>
            <a:ext cx="2276475" cy="292100"/>
          </a:xfrm>
          <a:custGeom>
            <a:avLst/>
            <a:gdLst/>
            <a:ahLst/>
            <a:cxnLst/>
            <a:rect l="l" t="t" r="r" b="b"/>
            <a:pathLst>
              <a:path w="2276475" h="292100">
                <a:moveTo>
                  <a:pt x="63500" y="0"/>
                </a:moveTo>
                <a:lnTo>
                  <a:pt x="2212975" y="0"/>
                </a:lnTo>
                <a:cubicBezTo>
                  <a:pt x="2248045" y="0"/>
                  <a:pt x="2276475" y="28430"/>
                  <a:pt x="2276475" y="63500"/>
                </a:cubicBezTo>
                <a:lnTo>
                  <a:pt x="2276475" y="228600"/>
                </a:lnTo>
                <a:cubicBezTo>
                  <a:pt x="2276475" y="263670"/>
                  <a:pt x="2248045" y="292100"/>
                  <a:pt x="2212975" y="292100"/>
                </a:cubicBezTo>
                <a:lnTo>
                  <a:pt x="63500" y="292100"/>
                </a:lnTo>
                <a:cubicBezTo>
                  <a:pt x="28453" y="292100"/>
                  <a:pt x="0" y="263647"/>
                  <a:pt x="0" y="2286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9FAFB"/>
          </a:solidFill>
          <a:ln w="10160">
            <a:solidFill>
              <a:srgbClr val="10B98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58" name="Shape 56"/>
          <p:cNvSpPr/>
          <p:nvPr/>
        </p:nvSpPr>
        <p:spPr>
          <a:xfrm>
            <a:off x="6372225" y="6010176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83344" y="87313"/>
                </a:moveTo>
                <a:cubicBezTo>
                  <a:pt x="107454" y="87313"/>
                  <a:pt x="127000" y="67766"/>
                  <a:pt x="127000" y="43656"/>
                </a:cubicBezTo>
                <a:cubicBezTo>
                  <a:pt x="127000" y="19546"/>
                  <a:pt x="107454" y="0"/>
                  <a:pt x="83344" y="0"/>
                </a:cubicBezTo>
                <a:cubicBezTo>
                  <a:pt x="59234" y="0"/>
                  <a:pt x="39688" y="19546"/>
                  <a:pt x="39688" y="43656"/>
                </a:cubicBezTo>
                <a:cubicBezTo>
                  <a:pt x="39688" y="48295"/>
                  <a:pt x="40407" y="52784"/>
                  <a:pt x="41746" y="56976"/>
                </a:cubicBezTo>
                <a:lnTo>
                  <a:pt x="1736" y="96986"/>
                </a:lnTo>
                <a:cubicBezTo>
                  <a:pt x="620" y="98103"/>
                  <a:pt x="0" y="99616"/>
                  <a:pt x="0" y="101203"/>
                </a:cubicBezTo>
                <a:lnTo>
                  <a:pt x="0" y="121047"/>
                </a:lnTo>
                <a:cubicBezTo>
                  <a:pt x="0" y="124346"/>
                  <a:pt x="2654" y="127000"/>
                  <a:pt x="5953" y="127000"/>
                </a:cubicBezTo>
                <a:lnTo>
                  <a:pt x="25797" y="127000"/>
                </a:lnTo>
                <a:cubicBezTo>
                  <a:pt x="29096" y="127000"/>
                  <a:pt x="31750" y="124346"/>
                  <a:pt x="31750" y="121047"/>
                </a:cubicBezTo>
                <a:lnTo>
                  <a:pt x="31750" y="111125"/>
                </a:lnTo>
                <a:lnTo>
                  <a:pt x="41672" y="111125"/>
                </a:lnTo>
                <a:cubicBezTo>
                  <a:pt x="44971" y="111125"/>
                  <a:pt x="47625" y="108471"/>
                  <a:pt x="47625" y="105172"/>
                </a:cubicBezTo>
                <a:lnTo>
                  <a:pt x="47625" y="95250"/>
                </a:lnTo>
                <a:lnTo>
                  <a:pt x="57547" y="95250"/>
                </a:lnTo>
                <a:cubicBezTo>
                  <a:pt x="59134" y="95250"/>
                  <a:pt x="60647" y="94630"/>
                  <a:pt x="61764" y="93514"/>
                </a:cubicBezTo>
                <a:lnTo>
                  <a:pt x="70024" y="85254"/>
                </a:lnTo>
                <a:cubicBezTo>
                  <a:pt x="74216" y="86593"/>
                  <a:pt x="78705" y="87313"/>
                  <a:pt x="83344" y="87313"/>
                </a:cubicBezTo>
                <a:close/>
                <a:moveTo>
                  <a:pt x="93266" y="23812"/>
                </a:moveTo>
                <a:cubicBezTo>
                  <a:pt x="98742" y="23812"/>
                  <a:pt x="103188" y="28258"/>
                  <a:pt x="103188" y="33734"/>
                </a:cubicBezTo>
                <a:cubicBezTo>
                  <a:pt x="103188" y="39210"/>
                  <a:pt x="98742" y="43656"/>
                  <a:pt x="93266" y="43656"/>
                </a:cubicBezTo>
                <a:cubicBezTo>
                  <a:pt x="87790" y="43656"/>
                  <a:pt x="83344" y="39210"/>
                  <a:pt x="83344" y="33734"/>
                </a:cubicBezTo>
                <a:cubicBezTo>
                  <a:pt x="83344" y="28258"/>
                  <a:pt x="87790" y="23812"/>
                  <a:pt x="93266" y="23812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9" name="Text 57"/>
          <p:cNvSpPr/>
          <p:nvPr/>
        </p:nvSpPr>
        <p:spPr>
          <a:xfrm>
            <a:off x="6578600" y="5994301"/>
            <a:ext cx="100806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Secure key release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7413625" y="6286403"/>
            <a:ext cx="31750" cy="127000"/>
          </a:xfrm>
          <a:custGeom>
            <a:avLst/>
            <a:gdLst/>
            <a:ahLst/>
            <a:cxnLst/>
            <a:rect l="l" t="t" r="r" b="b"/>
            <a:pathLst>
              <a:path w="31750" h="127000">
                <a:moveTo>
                  <a:pt x="0" y="0"/>
                </a:moveTo>
                <a:lnTo>
                  <a:pt x="31750" y="0"/>
                </a:lnTo>
                <a:lnTo>
                  <a:pt x="3175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61" name="Shape 59"/>
          <p:cNvSpPr/>
          <p:nvPr/>
        </p:nvSpPr>
        <p:spPr>
          <a:xfrm>
            <a:off x="6286500" y="6413403"/>
            <a:ext cx="2286000" cy="1301750"/>
          </a:xfrm>
          <a:custGeom>
            <a:avLst/>
            <a:gdLst/>
            <a:ahLst/>
            <a:cxnLst/>
            <a:rect l="l" t="t" r="r" b="b"/>
            <a:pathLst>
              <a:path w="2286000" h="1301750">
                <a:moveTo>
                  <a:pt x="126999" y="0"/>
                </a:moveTo>
                <a:lnTo>
                  <a:pt x="2159001" y="0"/>
                </a:lnTo>
                <a:cubicBezTo>
                  <a:pt x="2229141" y="0"/>
                  <a:pt x="2286000" y="56859"/>
                  <a:pt x="2286000" y="126999"/>
                </a:cubicBezTo>
                <a:lnTo>
                  <a:pt x="2286000" y="1174751"/>
                </a:lnTo>
                <a:cubicBezTo>
                  <a:pt x="2286000" y="1244891"/>
                  <a:pt x="2229141" y="1301750"/>
                  <a:pt x="2159001" y="1301750"/>
                </a:cubicBezTo>
                <a:lnTo>
                  <a:pt x="126999" y="1301750"/>
                </a:lnTo>
                <a:cubicBezTo>
                  <a:pt x="56859" y="1301750"/>
                  <a:pt x="0" y="1244891"/>
                  <a:pt x="0" y="1174751"/>
                </a:cubicBezTo>
                <a:lnTo>
                  <a:pt x="0" y="126999"/>
                </a:lnTo>
                <a:cubicBezTo>
                  <a:pt x="0" y="56906"/>
                  <a:pt x="56906" y="0"/>
                  <a:pt x="126999" y="0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62" name="Text 60"/>
          <p:cNvSpPr/>
          <p:nvPr/>
        </p:nvSpPr>
        <p:spPr>
          <a:xfrm>
            <a:off x="6373813" y="6540403"/>
            <a:ext cx="2111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RESULT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6365875" y="6794403"/>
            <a:ext cx="2127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12 minutes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6385719" y="7048302"/>
            <a:ext cx="208756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75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Full access granted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6342063" y="7270552"/>
            <a:ext cx="217487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2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 SAVED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381000"/>
            <a:ext cx="2438400" cy="419100"/>
          </a:xfrm>
          <a:custGeom>
            <a:avLst/>
            <a:gdLst/>
            <a:ahLst/>
            <a:cxnLst/>
            <a:rect l="l" t="t" r="r" b="b"/>
            <a:pathLst>
              <a:path w="2438400" h="419100">
                <a:moveTo>
                  <a:pt x="209550" y="0"/>
                </a:moveTo>
                <a:lnTo>
                  <a:pt x="2228850" y="0"/>
                </a:lnTo>
                <a:cubicBezTo>
                  <a:pt x="2344504" y="0"/>
                  <a:pt x="2438400" y="93896"/>
                  <a:pt x="2438400" y="209550"/>
                </a:cubicBezTo>
                <a:lnTo>
                  <a:pt x="2438400" y="209550"/>
                </a:lnTo>
                <a:cubicBezTo>
                  <a:pt x="2438400" y="325204"/>
                  <a:pt x="2344504" y="419100"/>
                  <a:pt x="2228850" y="419100"/>
                </a:cubicBezTo>
                <a:lnTo>
                  <a:pt x="209550" y="419100"/>
                </a:lnTo>
                <a:cubicBezTo>
                  <a:pt x="93896" y="419100"/>
                  <a:pt x="0" y="325204"/>
                  <a:pt x="0" y="209550"/>
                </a:cubicBezTo>
                <a:lnTo>
                  <a:pt x="0" y="209550"/>
                </a:lnTo>
                <a:cubicBezTo>
                  <a:pt x="0" y="93896"/>
                  <a:pt x="93896" y="0"/>
                  <a:pt x="209550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" name="Shape 1"/>
          <p:cNvSpPr/>
          <p:nvPr/>
        </p:nvSpPr>
        <p:spPr>
          <a:xfrm>
            <a:off x="571500" y="55245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" name="Text 2"/>
          <p:cNvSpPr/>
          <p:nvPr/>
        </p:nvSpPr>
        <p:spPr>
          <a:xfrm>
            <a:off x="723900" y="457200"/>
            <a:ext cx="19907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973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Competitive Advantage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914400"/>
            <a:ext cx="117729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54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BETTER THAN ALTERNATIVES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81000" y="16764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5"/>
          <p:cNvSpPr/>
          <p:nvPr/>
        </p:nvSpPr>
        <p:spPr>
          <a:xfrm>
            <a:off x="381000" y="1790700"/>
            <a:ext cx="11544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GITTO is the only solution that orchestrates the entire digital estate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8620" y="2255404"/>
            <a:ext cx="3663315" cy="3377565"/>
          </a:xfrm>
          <a:custGeom>
            <a:avLst/>
            <a:gdLst/>
            <a:ahLst/>
            <a:cxnLst/>
            <a:rect l="l" t="t" r="r" b="b"/>
            <a:pathLst>
              <a:path w="3663315" h="3377565">
                <a:moveTo>
                  <a:pt x="228594" y="0"/>
                </a:moveTo>
                <a:lnTo>
                  <a:pt x="3434721" y="0"/>
                </a:lnTo>
                <a:cubicBezTo>
                  <a:pt x="3560970" y="0"/>
                  <a:pt x="3663315" y="102345"/>
                  <a:pt x="3663315" y="228594"/>
                </a:cubicBezTo>
                <a:lnTo>
                  <a:pt x="3663315" y="3148971"/>
                </a:lnTo>
                <a:cubicBezTo>
                  <a:pt x="3663315" y="3275220"/>
                  <a:pt x="3560970" y="3377565"/>
                  <a:pt x="3434721" y="3377565"/>
                </a:cubicBezTo>
                <a:lnTo>
                  <a:pt x="228594" y="3377565"/>
                </a:lnTo>
                <a:cubicBezTo>
                  <a:pt x="102345" y="3377565"/>
                  <a:pt x="0" y="3275220"/>
                  <a:pt x="0" y="3148971"/>
                </a:cubicBezTo>
                <a:lnTo>
                  <a:pt x="0" y="228594"/>
                </a:lnTo>
                <a:cubicBezTo>
                  <a:pt x="0" y="102429"/>
                  <a:pt x="102429" y="0"/>
                  <a:pt x="228594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9" name="Shape 7"/>
          <p:cNvSpPr/>
          <p:nvPr/>
        </p:nvSpPr>
        <p:spPr>
          <a:xfrm>
            <a:off x="586740" y="24915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52398" y="0"/>
                </a:moveTo>
                <a:lnTo>
                  <a:pt x="381002" y="0"/>
                </a:lnTo>
                <a:cubicBezTo>
                  <a:pt x="465113" y="0"/>
                  <a:pt x="533400" y="68287"/>
                  <a:pt x="533400" y="152398"/>
                </a:cubicBezTo>
                <a:lnTo>
                  <a:pt x="533400" y="381002"/>
                </a:lnTo>
                <a:cubicBezTo>
                  <a:pt x="533400" y="465113"/>
                  <a:pt x="465113" y="533400"/>
                  <a:pt x="381002" y="533400"/>
                </a:cubicBezTo>
                <a:lnTo>
                  <a:pt x="152398" y="533400"/>
                </a:lnTo>
                <a:cubicBezTo>
                  <a:pt x="68287" y="533400"/>
                  <a:pt x="0" y="465113"/>
                  <a:pt x="0" y="381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6B7280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0" name="Shape 8"/>
          <p:cNvSpPr/>
          <p:nvPr/>
        </p:nvSpPr>
        <p:spPr>
          <a:xfrm>
            <a:off x="739140" y="2643904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50019" y="157163"/>
                </a:moveTo>
                <a:cubicBezTo>
                  <a:pt x="193417" y="157163"/>
                  <a:pt x="228600" y="121980"/>
                  <a:pt x="228600" y="78581"/>
                </a:cubicBezTo>
                <a:cubicBezTo>
                  <a:pt x="228600" y="35183"/>
                  <a:pt x="193417" y="0"/>
                  <a:pt x="150019" y="0"/>
                </a:cubicBezTo>
                <a:cubicBezTo>
                  <a:pt x="106620" y="0"/>
                  <a:pt x="71438" y="35183"/>
                  <a:pt x="71438" y="78581"/>
                </a:cubicBezTo>
                <a:cubicBezTo>
                  <a:pt x="71438" y="86931"/>
                  <a:pt x="72732" y="95012"/>
                  <a:pt x="75143" y="102557"/>
                </a:cubicBezTo>
                <a:lnTo>
                  <a:pt x="3125" y="174575"/>
                </a:lnTo>
                <a:cubicBezTo>
                  <a:pt x="1116" y="176585"/>
                  <a:pt x="0" y="179308"/>
                  <a:pt x="0" y="182166"/>
                </a:cubicBezTo>
                <a:lnTo>
                  <a:pt x="0" y="217884"/>
                </a:lnTo>
                <a:cubicBezTo>
                  <a:pt x="0" y="223823"/>
                  <a:pt x="4777" y="228600"/>
                  <a:pt x="10716" y="228600"/>
                </a:cubicBezTo>
                <a:lnTo>
                  <a:pt x="46434" y="228600"/>
                </a:lnTo>
                <a:cubicBezTo>
                  <a:pt x="52373" y="228600"/>
                  <a:pt x="57150" y="223823"/>
                  <a:pt x="57150" y="217884"/>
                </a:cubicBezTo>
                <a:lnTo>
                  <a:pt x="57150" y="200025"/>
                </a:lnTo>
                <a:lnTo>
                  <a:pt x="75009" y="200025"/>
                </a:lnTo>
                <a:cubicBezTo>
                  <a:pt x="80948" y="200025"/>
                  <a:pt x="85725" y="195248"/>
                  <a:pt x="85725" y="189309"/>
                </a:cubicBezTo>
                <a:lnTo>
                  <a:pt x="85725" y="171450"/>
                </a:lnTo>
                <a:lnTo>
                  <a:pt x="103584" y="171450"/>
                </a:lnTo>
                <a:cubicBezTo>
                  <a:pt x="106442" y="171450"/>
                  <a:pt x="109165" y="170334"/>
                  <a:pt x="111175" y="168325"/>
                </a:cubicBezTo>
                <a:lnTo>
                  <a:pt x="126043" y="153457"/>
                </a:lnTo>
                <a:cubicBezTo>
                  <a:pt x="133588" y="155868"/>
                  <a:pt x="141669" y="157163"/>
                  <a:pt x="150019" y="157163"/>
                </a:cubicBezTo>
                <a:close/>
                <a:moveTo>
                  <a:pt x="167878" y="42863"/>
                </a:moveTo>
                <a:cubicBezTo>
                  <a:pt x="177735" y="42863"/>
                  <a:pt x="185738" y="50865"/>
                  <a:pt x="185738" y="60722"/>
                </a:cubicBezTo>
                <a:cubicBezTo>
                  <a:pt x="185738" y="70579"/>
                  <a:pt x="177735" y="78581"/>
                  <a:pt x="167878" y="78581"/>
                </a:cubicBezTo>
                <a:cubicBezTo>
                  <a:pt x="158021" y="78581"/>
                  <a:pt x="150019" y="70579"/>
                  <a:pt x="150019" y="60722"/>
                </a:cubicBezTo>
                <a:cubicBezTo>
                  <a:pt x="150019" y="50865"/>
                  <a:pt x="158021" y="42863"/>
                  <a:pt x="167878" y="42863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1" name="Text 9"/>
          <p:cNvSpPr/>
          <p:nvPr/>
        </p:nvSpPr>
        <p:spPr>
          <a:xfrm>
            <a:off x="1234440" y="2453520"/>
            <a:ext cx="145732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PASSWORD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MANAGERS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605790" y="3215283"/>
            <a:ext cx="3248025" cy="876300"/>
          </a:xfrm>
          <a:custGeom>
            <a:avLst/>
            <a:gdLst/>
            <a:ahLst/>
            <a:cxnLst/>
            <a:rect l="l" t="t" r="r" b="b"/>
            <a:pathLst>
              <a:path w="3248025" h="876300">
                <a:moveTo>
                  <a:pt x="0" y="0"/>
                </a:moveTo>
                <a:lnTo>
                  <a:pt x="3133729" y="0"/>
                </a:lnTo>
                <a:cubicBezTo>
                  <a:pt x="3196853" y="0"/>
                  <a:pt x="3248025" y="51172"/>
                  <a:pt x="3248025" y="114296"/>
                </a:cubicBezTo>
                <a:lnTo>
                  <a:pt x="3248025" y="762004"/>
                </a:lnTo>
                <a:cubicBezTo>
                  <a:pt x="3248025" y="825128"/>
                  <a:pt x="3196853" y="876300"/>
                  <a:pt x="3133729" y="876300"/>
                </a:cubicBez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3" name="Shape 11"/>
          <p:cNvSpPr/>
          <p:nvPr/>
        </p:nvSpPr>
        <p:spPr>
          <a:xfrm>
            <a:off x="605790" y="3215283"/>
            <a:ext cx="38100" cy="876300"/>
          </a:xfrm>
          <a:custGeom>
            <a:avLst/>
            <a:gdLst/>
            <a:ahLst/>
            <a:cxnLst/>
            <a:rect l="l" t="t" r="r" b="b"/>
            <a:pathLst>
              <a:path w="38100" h="876300">
                <a:moveTo>
                  <a:pt x="0" y="0"/>
                </a:moveTo>
                <a:lnTo>
                  <a:pt x="38100" y="0"/>
                </a:lnTo>
                <a:lnTo>
                  <a:pt x="38100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solidFill>
            <a:srgbClr val="6B7280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4" name="Text 12"/>
          <p:cNvSpPr/>
          <p:nvPr/>
        </p:nvSpPr>
        <p:spPr>
          <a:xfrm>
            <a:off x="739140" y="3329583"/>
            <a:ext cx="3076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Problem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39140" y="3596283"/>
            <a:ext cx="30670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Passive systems. Master password dies with you—unless written down (security risk).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624840" y="4224933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16401" y="21848"/>
                </a:moveTo>
                <a:cubicBezTo>
                  <a:pt x="12680" y="18127"/>
                  <a:pt x="6638" y="18127"/>
                  <a:pt x="2917" y="21848"/>
                </a:cubicBezTo>
                <a:cubicBezTo>
                  <a:pt x="-804" y="25569"/>
                  <a:pt x="-804" y="31611"/>
                  <a:pt x="2917" y="35332"/>
                </a:cubicBezTo>
                <a:lnTo>
                  <a:pt x="43815" y="76200"/>
                </a:lnTo>
                <a:lnTo>
                  <a:pt x="2947" y="117098"/>
                </a:lnTo>
                <a:cubicBezTo>
                  <a:pt x="-774" y="120819"/>
                  <a:pt x="-774" y="126861"/>
                  <a:pt x="2947" y="130582"/>
                </a:cubicBezTo>
                <a:cubicBezTo>
                  <a:pt x="6668" y="134303"/>
                  <a:pt x="12710" y="134303"/>
                  <a:pt x="16431" y="130582"/>
                </a:cubicBezTo>
                <a:lnTo>
                  <a:pt x="57299" y="89684"/>
                </a:lnTo>
                <a:lnTo>
                  <a:pt x="98197" y="130552"/>
                </a:lnTo>
                <a:cubicBezTo>
                  <a:pt x="101918" y="134273"/>
                  <a:pt x="107960" y="134273"/>
                  <a:pt x="111681" y="130552"/>
                </a:cubicBezTo>
                <a:cubicBezTo>
                  <a:pt x="115401" y="126831"/>
                  <a:pt x="115401" y="120789"/>
                  <a:pt x="111681" y="117068"/>
                </a:cubicBezTo>
                <a:lnTo>
                  <a:pt x="70783" y="76200"/>
                </a:lnTo>
                <a:lnTo>
                  <a:pt x="111651" y="35302"/>
                </a:lnTo>
                <a:cubicBezTo>
                  <a:pt x="115372" y="31581"/>
                  <a:pt x="115372" y="25539"/>
                  <a:pt x="111651" y="21818"/>
                </a:cubicBezTo>
                <a:cubicBezTo>
                  <a:pt x="107930" y="18098"/>
                  <a:pt x="101888" y="18098"/>
                  <a:pt x="98167" y="21818"/>
                </a:cubicBezTo>
                <a:lnTo>
                  <a:pt x="57299" y="62716"/>
                </a:lnTo>
                <a:lnTo>
                  <a:pt x="16401" y="21848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7" name="Text 15"/>
          <p:cNvSpPr/>
          <p:nvPr/>
        </p:nvSpPr>
        <p:spPr>
          <a:xfrm>
            <a:off x="853440" y="4205883"/>
            <a:ext cx="15906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autonomous detection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624840" y="4491633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16401" y="21848"/>
                </a:moveTo>
                <a:cubicBezTo>
                  <a:pt x="12680" y="18127"/>
                  <a:pt x="6638" y="18127"/>
                  <a:pt x="2917" y="21848"/>
                </a:cubicBezTo>
                <a:cubicBezTo>
                  <a:pt x="-804" y="25569"/>
                  <a:pt x="-804" y="31611"/>
                  <a:pt x="2917" y="35332"/>
                </a:cubicBezTo>
                <a:lnTo>
                  <a:pt x="43815" y="76200"/>
                </a:lnTo>
                <a:lnTo>
                  <a:pt x="2947" y="117098"/>
                </a:lnTo>
                <a:cubicBezTo>
                  <a:pt x="-774" y="120819"/>
                  <a:pt x="-774" y="126861"/>
                  <a:pt x="2947" y="130582"/>
                </a:cubicBezTo>
                <a:cubicBezTo>
                  <a:pt x="6668" y="134303"/>
                  <a:pt x="12710" y="134303"/>
                  <a:pt x="16431" y="130582"/>
                </a:cubicBezTo>
                <a:lnTo>
                  <a:pt x="57299" y="89684"/>
                </a:lnTo>
                <a:lnTo>
                  <a:pt x="98197" y="130552"/>
                </a:lnTo>
                <a:cubicBezTo>
                  <a:pt x="101918" y="134273"/>
                  <a:pt x="107960" y="134273"/>
                  <a:pt x="111681" y="130552"/>
                </a:cubicBezTo>
                <a:cubicBezTo>
                  <a:pt x="115401" y="126831"/>
                  <a:pt x="115401" y="120789"/>
                  <a:pt x="111681" y="117068"/>
                </a:cubicBezTo>
                <a:lnTo>
                  <a:pt x="70783" y="76200"/>
                </a:lnTo>
                <a:lnTo>
                  <a:pt x="111651" y="35302"/>
                </a:lnTo>
                <a:cubicBezTo>
                  <a:pt x="115372" y="31581"/>
                  <a:pt x="115372" y="25539"/>
                  <a:pt x="111651" y="21818"/>
                </a:cubicBezTo>
                <a:cubicBezTo>
                  <a:pt x="107930" y="18098"/>
                  <a:pt x="101888" y="18098"/>
                  <a:pt x="98167" y="21818"/>
                </a:cubicBezTo>
                <a:lnTo>
                  <a:pt x="57299" y="62716"/>
                </a:lnTo>
                <a:lnTo>
                  <a:pt x="16401" y="21848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9" name="Text 17"/>
          <p:cNvSpPr/>
          <p:nvPr/>
        </p:nvSpPr>
        <p:spPr>
          <a:xfrm>
            <a:off x="853440" y="4472583"/>
            <a:ext cx="15049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Manual sharing required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624840" y="4758333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16401" y="21848"/>
                </a:moveTo>
                <a:cubicBezTo>
                  <a:pt x="12680" y="18127"/>
                  <a:pt x="6638" y="18127"/>
                  <a:pt x="2917" y="21848"/>
                </a:cubicBezTo>
                <a:cubicBezTo>
                  <a:pt x="-804" y="25569"/>
                  <a:pt x="-804" y="31611"/>
                  <a:pt x="2917" y="35332"/>
                </a:cubicBezTo>
                <a:lnTo>
                  <a:pt x="43815" y="76200"/>
                </a:lnTo>
                <a:lnTo>
                  <a:pt x="2947" y="117098"/>
                </a:lnTo>
                <a:cubicBezTo>
                  <a:pt x="-774" y="120819"/>
                  <a:pt x="-774" y="126861"/>
                  <a:pt x="2947" y="130582"/>
                </a:cubicBezTo>
                <a:cubicBezTo>
                  <a:pt x="6668" y="134303"/>
                  <a:pt x="12710" y="134303"/>
                  <a:pt x="16431" y="130582"/>
                </a:cubicBezTo>
                <a:lnTo>
                  <a:pt x="57299" y="89684"/>
                </a:lnTo>
                <a:lnTo>
                  <a:pt x="98197" y="130552"/>
                </a:lnTo>
                <a:cubicBezTo>
                  <a:pt x="101918" y="134273"/>
                  <a:pt x="107960" y="134273"/>
                  <a:pt x="111681" y="130552"/>
                </a:cubicBezTo>
                <a:cubicBezTo>
                  <a:pt x="115401" y="126831"/>
                  <a:pt x="115401" y="120789"/>
                  <a:pt x="111681" y="117068"/>
                </a:cubicBezTo>
                <a:lnTo>
                  <a:pt x="70783" y="76200"/>
                </a:lnTo>
                <a:lnTo>
                  <a:pt x="111651" y="35302"/>
                </a:lnTo>
                <a:cubicBezTo>
                  <a:pt x="115372" y="31581"/>
                  <a:pt x="115372" y="25539"/>
                  <a:pt x="111651" y="21818"/>
                </a:cubicBezTo>
                <a:cubicBezTo>
                  <a:pt x="107930" y="18098"/>
                  <a:pt x="101888" y="18098"/>
                  <a:pt x="98167" y="21818"/>
                </a:cubicBezTo>
                <a:lnTo>
                  <a:pt x="57299" y="62716"/>
                </a:lnTo>
                <a:lnTo>
                  <a:pt x="16401" y="21848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1" name="Text 19"/>
          <p:cNvSpPr/>
          <p:nvPr/>
        </p:nvSpPr>
        <p:spPr>
          <a:xfrm>
            <a:off x="853440" y="4739283"/>
            <a:ext cx="12192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financial access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586740" y="5044083"/>
            <a:ext cx="3267075" cy="304800"/>
          </a:xfrm>
          <a:custGeom>
            <a:avLst/>
            <a:gdLst/>
            <a:ahLst/>
            <a:cxnLst/>
            <a:rect l="l" t="t" r="r" b="b"/>
            <a:pathLst>
              <a:path w="3267075" h="304800">
                <a:moveTo>
                  <a:pt x="76200" y="0"/>
                </a:moveTo>
                <a:lnTo>
                  <a:pt x="3190875" y="0"/>
                </a:lnTo>
                <a:cubicBezTo>
                  <a:pt x="3232931" y="0"/>
                  <a:pt x="3267075" y="34144"/>
                  <a:pt x="3267075" y="76200"/>
                </a:cubicBezTo>
                <a:lnTo>
                  <a:pt x="3267075" y="228600"/>
                </a:lnTo>
                <a:cubicBezTo>
                  <a:pt x="3267075" y="270656"/>
                  <a:pt x="3232931" y="304800"/>
                  <a:pt x="3190875" y="304800"/>
                </a:cubicBezTo>
                <a:lnTo>
                  <a:pt x="76200" y="304800"/>
                </a:lnTo>
                <a:cubicBezTo>
                  <a:pt x="34144" y="304800"/>
                  <a:pt x="0" y="270656"/>
                  <a:pt x="0" y="228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3F4F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3" name="Text 21"/>
          <p:cNvSpPr/>
          <p:nvPr/>
        </p:nvSpPr>
        <p:spPr>
          <a:xfrm>
            <a:off x="662940" y="5120283"/>
            <a:ext cx="31718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LastPass, 1Password, Bitwarden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262080" y="2255404"/>
            <a:ext cx="3663315" cy="3377565"/>
          </a:xfrm>
          <a:custGeom>
            <a:avLst/>
            <a:gdLst/>
            <a:ahLst/>
            <a:cxnLst/>
            <a:rect l="l" t="t" r="r" b="b"/>
            <a:pathLst>
              <a:path w="3663315" h="3377565">
                <a:moveTo>
                  <a:pt x="228594" y="0"/>
                </a:moveTo>
                <a:lnTo>
                  <a:pt x="3434721" y="0"/>
                </a:lnTo>
                <a:cubicBezTo>
                  <a:pt x="3560970" y="0"/>
                  <a:pt x="3663315" y="102345"/>
                  <a:pt x="3663315" y="228594"/>
                </a:cubicBezTo>
                <a:lnTo>
                  <a:pt x="3663315" y="3148971"/>
                </a:lnTo>
                <a:cubicBezTo>
                  <a:pt x="3663315" y="3275220"/>
                  <a:pt x="3560970" y="3377565"/>
                  <a:pt x="3434721" y="3377565"/>
                </a:cubicBezTo>
                <a:lnTo>
                  <a:pt x="228594" y="3377565"/>
                </a:lnTo>
                <a:cubicBezTo>
                  <a:pt x="102345" y="3377565"/>
                  <a:pt x="0" y="3275220"/>
                  <a:pt x="0" y="3148971"/>
                </a:cubicBezTo>
                <a:lnTo>
                  <a:pt x="0" y="228594"/>
                </a:lnTo>
                <a:cubicBezTo>
                  <a:pt x="0" y="102429"/>
                  <a:pt x="102429" y="0"/>
                  <a:pt x="228594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25" name="Shape 23"/>
          <p:cNvSpPr/>
          <p:nvPr/>
        </p:nvSpPr>
        <p:spPr>
          <a:xfrm>
            <a:off x="4460200" y="24915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52398" y="0"/>
                </a:moveTo>
                <a:lnTo>
                  <a:pt x="381002" y="0"/>
                </a:lnTo>
                <a:cubicBezTo>
                  <a:pt x="465113" y="0"/>
                  <a:pt x="533400" y="68287"/>
                  <a:pt x="533400" y="152398"/>
                </a:cubicBezTo>
                <a:lnTo>
                  <a:pt x="533400" y="381002"/>
                </a:lnTo>
                <a:cubicBezTo>
                  <a:pt x="533400" y="465113"/>
                  <a:pt x="465113" y="533400"/>
                  <a:pt x="381002" y="533400"/>
                </a:cubicBezTo>
                <a:lnTo>
                  <a:pt x="152398" y="533400"/>
                </a:lnTo>
                <a:cubicBezTo>
                  <a:pt x="68287" y="533400"/>
                  <a:pt x="0" y="465113"/>
                  <a:pt x="0" y="381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6B7280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6" name="Shape 24"/>
          <p:cNvSpPr/>
          <p:nvPr/>
        </p:nvSpPr>
        <p:spPr>
          <a:xfrm>
            <a:off x="4612600" y="2643904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3242" y="116890"/>
                </a:moveTo>
                <a:cubicBezTo>
                  <a:pt x="223242" y="180067"/>
                  <a:pt x="179978" y="225028"/>
                  <a:pt x="116086" y="225028"/>
                </a:cubicBezTo>
                <a:cubicBezTo>
                  <a:pt x="54828" y="225028"/>
                  <a:pt x="5358" y="175558"/>
                  <a:pt x="5358" y="114300"/>
                </a:cubicBezTo>
                <a:cubicBezTo>
                  <a:pt x="5358" y="53042"/>
                  <a:pt x="54828" y="3572"/>
                  <a:pt x="116086" y="3572"/>
                </a:cubicBezTo>
                <a:cubicBezTo>
                  <a:pt x="145911" y="3572"/>
                  <a:pt x="171004" y="14511"/>
                  <a:pt x="190336" y="32549"/>
                </a:cubicBezTo>
                <a:lnTo>
                  <a:pt x="160199" y="61526"/>
                </a:lnTo>
                <a:cubicBezTo>
                  <a:pt x="120774" y="23485"/>
                  <a:pt x="47461" y="52060"/>
                  <a:pt x="47461" y="114300"/>
                </a:cubicBezTo>
                <a:cubicBezTo>
                  <a:pt x="47461" y="152921"/>
                  <a:pt x="78313" y="184219"/>
                  <a:pt x="116086" y="184219"/>
                </a:cubicBezTo>
                <a:cubicBezTo>
                  <a:pt x="159931" y="184219"/>
                  <a:pt x="176361" y="152787"/>
                  <a:pt x="178951" y="136490"/>
                </a:cubicBezTo>
                <a:lnTo>
                  <a:pt x="116086" y="136490"/>
                </a:lnTo>
                <a:lnTo>
                  <a:pt x="116086" y="98405"/>
                </a:lnTo>
                <a:lnTo>
                  <a:pt x="221501" y="98405"/>
                </a:lnTo>
                <a:cubicBezTo>
                  <a:pt x="222528" y="104076"/>
                  <a:pt x="223242" y="109523"/>
                  <a:pt x="223242" y="11689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7" name="Text 25"/>
          <p:cNvSpPr/>
          <p:nvPr/>
        </p:nvSpPr>
        <p:spPr>
          <a:xfrm>
            <a:off x="5107900" y="2453520"/>
            <a:ext cx="138112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PLATFORM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LEGACY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479250" y="3215283"/>
            <a:ext cx="3248025" cy="876300"/>
          </a:xfrm>
          <a:custGeom>
            <a:avLst/>
            <a:gdLst/>
            <a:ahLst/>
            <a:cxnLst/>
            <a:rect l="l" t="t" r="r" b="b"/>
            <a:pathLst>
              <a:path w="3248025" h="876300">
                <a:moveTo>
                  <a:pt x="0" y="0"/>
                </a:moveTo>
                <a:lnTo>
                  <a:pt x="3133729" y="0"/>
                </a:lnTo>
                <a:cubicBezTo>
                  <a:pt x="3196853" y="0"/>
                  <a:pt x="3248025" y="51172"/>
                  <a:pt x="3248025" y="114296"/>
                </a:cubicBezTo>
                <a:lnTo>
                  <a:pt x="3248025" y="762004"/>
                </a:lnTo>
                <a:cubicBezTo>
                  <a:pt x="3248025" y="825128"/>
                  <a:pt x="3196853" y="876300"/>
                  <a:pt x="3133729" y="876300"/>
                </a:cubicBez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9" name="Shape 27"/>
          <p:cNvSpPr/>
          <p:nvPr/>
        </p:nvSpPr>
        <p:spPr>
          <a:xfrm>
            <a:off x="4479250" y="3215283"/>
            <a:ext cx="38100" cy="876300"/>
          </a:xfrm>
          <a:custGeom>
            <a:avLst/>
            <a:gdLst/>
            <a:ahLst/>
            <a:cxnLst/>
            <a:rect l="l" t="t" r="r" b="b"/>
            <a:pathLst>
              <a:path w="38100" h="876300">
                <a:moveTo>
                  <a:pt x="0" y="0"/>
                </a:moveTo>
                <a:lnTo>
                  <a:pt x="38100" y="0"/>
                </a:lnTo>
                <a:lnTo>
                  <a:pt x="38100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solidFill>
            <a:srgbClr val="6B7280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0" name="Text 28"/>
          <p:cNvSpPr/>
          <p:nvPr/>
        </p:nvSpPr>
        <p:spPr>
          <a:xfrm>
            <a:off x="4612600" y="3329583"/>
            <a:ext cx="3076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Problem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4612600" y="3596283"/>
            <a:ext cx="30670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Siloed solutions. Google only unlocks Google. No cross-platform orchestration.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4498300" y="4224933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16401" y="21848"/>
                </a:moveTo>
                <a:cubicBezTo>
                  <a:pt x="12680" y="18127"/>
                  <a:pt x="6638" y="18127"/>
                  <a:pt x="2917" y="21848"/>
                </a:cubicBezTo>
                <a:cubicBezTo>
                  <a:pt x="-804" y="25569"/>
                  <a:pt x="-804" y="31611"/>
                  <a:pt x="2917" y="35332"/>
                </a:cubicBezTo>
                <a:lnTo>
                  <a:pt x="43815" y="76200"/>
                </a:lnTo>
                <a:lnTo>
                  <a:pt x="2947" y="117098"/>
                </a:lnTo>
                <a:cubicBezTo>
                  <a:pt x="-774" y="120819"/>
                  <a:pt x="-774" y="126861"/>
                  <a:pt x="2947" y="130582"/>
                </a:cubicBezTo>
                <a:cubicBezTo>
                  <a:pt x="6668" y="134303"/>
                  <a:pt x="12710" y="134303"/>
                  <a:pt x="16431" y="130582"/>
                </a:cubicBezTo>
                <a:lnTo>
                  <a:pt x="57299" y="89684"/>
                </a:lnTo>
                <a:lnTo>
                  <a:pt x="98197" y="130552"/>
                </a:lnTo>
                <a:cubicBezTo>
                  <a:pt x="101918" y="134273"/>
                  <a:pt x="107960" y="134273"/>
                  <a:pt x="111681" y="130552"/>
                </a:cubicBezTo>
                <a:cubicBezTo>
                  <a:pt x="115401" y="126831"/>
                  <a:pt x="115401" y="120789"/>
                  <a:pt x="111681" y="117068"/>
                </a:cubicBezTo>
                <a:lnTo>
                  <a:pt x="70783" y="76200"/>
                </a:lnTo>
                <a:lnTo>
                  <a:pt x="111651" y="35302"/>
                </a:lnTo>
                <a:cubicBezTo>
                  <a:pt x="115372" y="31581"/>
                  <a:pt x="115372" y="25539"/>
                  <a:pt x="111651" y="21818"/>
                </a:cubicBezTo>
                <a:cubicBezTo>
                  <a:pt x="107930" y="18098"/>
                  <a:pt x="101888" y="18098"/>
                  <a:pt x="98167" y="21818"/>
                </a:cubicBezTo>
                <a:lnTo>
                  <a:pt x="57299" y="62716"/>
                </a:lnTo>
                <a:lnTo>
                  <a:pt x="16401" y="21848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3" name="Text 31"/>
          <p:cNvSpPr/>
          <p:nvPr/>
        </p:nvSpPr>
        <p:spPr>
          <a:xfrm>
            <a:off x="4726900" y="4205883"/>
            <a:ext cx="14192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67% assets uncovered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4498300" y="4491633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16401" y="21848"/>
                </a:moveTo>
                <a:cubicBezTo>
                  <a:pt x="12680" y="18127"/>
                  <a:pt x="6638" y="18127"/>
                  <a:pt x="2917" y="21848"/>
                </a:cubicBezTo>
                <a:cubicBezTo>
                  <a:pt x="-804" y="25569"/>
                  <a:pt x="-804" y="31611"/>
                  <a:pt x="2917" y="35332"/>
                </a:cubicBezTo>
                <a:lnTo>
                  <a:pt x="43815" y="76200"/>
                </a:lnTo>
                <a:lnTo>
                  <a:pt x="2947" y="117098"/>
                </a:lnTo>
                <a:cubicBezTo>
                  <a:pt x="-774" y="120819"/>
                  <a:pt x="-774" y="126861"/>
                  <a:pt x="2947" y="130582"/>
                </a:cubicBezTo>
                <a:cubicBezTo>
                  <a:pt x="6668" y="134303"/>
                  <a:pt x="12710" y="134303"/>
                  <a:pt x="16431" y="130582"/>
                </a:cubicBezTo>
                <a:lnTo>
                  <a:pt x="57299" y="89684"/>
                </a:lnTo>
                <a:lnTo>
                  <a:pt x="98197" y="130552"/>
                </a:lnTo>
                <a:cubicBezTo>
                  <a:pt x="101918" y="134273"/>
                  <a:pt x="107960" y="134273"/>
                  <a:pt x="111681" y="130552"/>
                </a:cubicBezTo>
                <a:cubicBezTo>
                  <a:pt x="115401" y="126831"/>
                  <a:pt x="115401" y="120789"/>
                  <a:pt x="111681" y="117068"/>
                </a:cubicBezTo>
                <a:lnTo>
                  <a:pt x="70783" y="76200"/>
                </a:lnTo>
                <a:lnTo>
                  <a:pt x="111651" y="35302"/>
                </a:lnTo>
                <a:cubicBezTo>
                  <a:pt x="115372" y="31581"/>
                  <a:pt x="115372" y="25539"/>
                  <a:pt x="111651" y="21818"/>
                </a:cubicBezTo>
                <a:cubicBezTo>
                  <a:pt x="107930" y="18098"/>
                  <a:pt x="101888" y="18098"/>
                  <a:pt x="98167" y="21818"/>
                </a:cubicBezTo>
                <a:lnTo>
                  <a:pt x="57299" y="62716"/>
                </a:lnTo>
                <a:lnTo>
                  <a:pt x="16401" y="21848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5" name="Text 33"/>
          <p:cNvSpPr/>
          <p:nvPr/>
        </p:nvSpPr>
        <p:spPr>
          <a:xfrm>
            <a:off x="4726900" y="4472583"/>
            <a:ext cx="1333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Platform-specific only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4498300" y="4758333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16401" y="21848"/>
                </a:moveTo>
                <a:cubicBezTo>
                  <a:pt x="12680" y="18127"/>
                  <a:pt x="6638" y="18127"/>
                  <a:pt x="2917" y="21848"/>
                </a:cubicBezTo>
                <a:cubicBezTo>
                  <a:pt x="-804" y="25569"/>
                  <a:pt x="-804" y="31611"/>
                  <a:pt x="2917" y="35332"/>
                </a:cubicBezTo>
                <a:lnTo>
                  <a:pt x="43815" y="76200"/>
                </a:lnTo>
                <a:lnTo>
                  <a:pt x="2947" y="117098"/>
                </a:lnTo>
                <a:cubicBezTo>
                  <a:pt x="-774" y="120819"/>
                  <a:pt x="-774" y="126861"/>
                  <a:pt x="2947" y="130582"/>
                </a:cubicBezTo>
                <a:cubicBezTo>
                  <a:pt x="6668" y="134303"/>
                  <a:pt x="12710" y="134303"/>
                  <a:pt x="16431" y="130582"/>
                </a:cubicBezTo>
                <a:lnTo>
                  <a:pt x="57299" y="89684"/>
                </a:lnTo>
                <a:lnTo>
                  <a:pt x="98197" y="130552"/>
                </a:lnTo>
                <a:cubicBezTo>
                  <a:pt x="101918" y="134273"/>
                  <a:pt x="107960" y="134273"/>
                  <a:pt x="111681" y="130552"/>
                </a:cubicBezTo>
                <a:cubicBezTo>
                  <a:pt x="115401" y="126831"/>
                  <a:pt x="115401" y="120789"/>
                  <a:pt x="111681" y="117068"/>
                </a:cubicBezTo>
                <a:lnTo>
                  <a:pt x="70783" y="76200"/>
                </a:lnTo>
                <a:lnTo>
                  <a:pt x="111651" y="35302"/>
                </a:lnTo>
                <a:cubicBezTo>
                  <a:pt x="115372" y="31581"/>
                  <a:pt x="115372" y="25539"/>
                  <a:pt x="111651" y="21818"/>
                </a:cubicBezTo>
                <a:cubicBezTo>
                  <a:pt x="107930" y="18098"/>
                  <a:pt x="101888" y="18098"/>
                  <a:pt x="98167" y="21818"/>
                </a:cubicBezTo>
                <a:lnTo>
                  <a:pt x="57299" y="62716"/>
                </a:lnTo>
                <a:lnTo>
                  <a:pt x="16401" y="21848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7" name="Text 35"/>
          <p:cNvSpPr/>
          <p:nvPr/>
        </p:nvSpPr>
        <p:spPr>
          <a:xfrm>
            <a:off x="4726900" y="4739283"/>
            <a:ext cx="147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Can't stop subscriptions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4460200" y="5044083"/>
            <a:ext cx="3267075" cy="304800"/>
          </a:xfrm>
          <a:custGeom>
            <a:avLst/>
            <a:gdLst/>
            <a:ahLst/>
            <a:cxnLst/>
            <a:rect l="l" t="t" r="r" b="b"/>
            <a:pathLst>
              <a:path w="3267075" h="304800">
                <a:moveTo>
                  <a:pt x="76200" y="0"/>
                </a:moveTo>
                <a:lnTo>
                  <a:pt x="3190875" y="0"/>
                </a:lnTo>
                <a:cubicBezTo>
                  <a:pt x="3232931" y="0"/>
                  <a:pt x="3267075" y="34144"/>
                  <a:pt x="3267075" y="76200"/>
                </a:cubicBezTo>
                <a:lnTo>
                  <a:pt x="3267075" y="228600"/>
                </a:lnTo>
                <a:cubicBezTo>
                  <a:pt x="3267075" y="270656"/>
                  <a:pt x="3232931" y="304800"/>
                  <a:pt x="3190875" y="304800"/>
                </a:cubicBezTo>
                <a:lnTo>
                  <a:pt x="76200" y="304800"/>
                </a:lnTo>
                <a:cubicBezTo>
                  <a:pt x="34144" y="304800"/>
                  <a:pt x="0" y="270656"/>
                  <a:pt x="0" y="228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3F4F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9" name="Text 37"/>
          <p:cNvSpPr/>
          <p:nvPr/>
        </p:nvSpPr>
        <p:spPr>
          <a:xfrm>
            <a:off x="4536400" y="5120283"/>
            <a:ext cx="31718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Google, Apple, Facebook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8135541" y="2255404"/>
            <a:ext cx="3663315" cy="3377565"/>
          </a:xfrm>
          <a:custGeom>
            <a:avLst/>
            <a:gdLst/>
            <a:ahLst/>
            <a:cxnLst/>
            <a:rect l="l" t="t" r="r" b="b"/>
            <a:pathLst>
              <a:path w="3663315" h="3377565">
                <a:moveTo>
                  <a:pt x="228594" y="0"/>
                </a:moveTo>
                <a:lnTo>
                  <a:pt x="3434721" y="0"/>
                </a:lnTo>
                <a:cubicBezTo>
                  <a:pt x="3560970" y="0"/>
                  <a:pt x="3663315" y="102345"/>
                  <a:pt x="3663315" y="228594"/>
                </a:cubicBezTo>
                <a:lnTo>
                  <a:pt x="3663315" y="3148971"/>
                </a:lnTo>
                <a:cubicBezTo>
                  <a:pt x="3663315" y="3275220"/>
                  <a:pt x="3560970" y="3377565"/>
                  <a:pt x="3434721" y="3377565"/>
                </a:cubicBezTo>
                <a:lnTo>
                  <a:pt x="228594" y="3377565"/>
                </a:lnTo>
                <a:cubicBezTo>
                  <a:pt x="102345" y="3377565"/>
                  <a:pt x="0" y="3275220"/>
                  <a:pt x="0" y="3148971"/>
                </a:cubicBezTo>
                <a:lnTo>
                  <a:pt x="0" y="228594"/>
                </a:lnTo>
                <a:cubicBezTo>
                  <a:pt x="0" y="102429"/>
                  <a:pt x="102429" y="0"/>
                  <a:pt x="228594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41" name="Shape 39"/>
          <p:cNvSpPr/>
          <p:nvPr/>
        </p:nvSpPr>
        <p:spPr>
          <a:xfrm>
            <a:off x="8333661" y="24915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52398" y="0"/>
                </a:moveTo>
                <a:lnTo>
                  <a:pt x="381002" y="0"/>
                </a:lnTo>
                <a:cubicBezTo>
                  <a:pt x="465113" y="0"/>
                  <a:pt x="533400" y="68287"/>
                  <a:pt x="533400" y="152398"/>
                </a:cubicBezTo>
                <a:lnTo>
                  <a:pt x="533400" y="381002"/>
                </a:lnTo>
                <a:cubicBezTo>
                  <a:pt x="533400" y="465113"/>
                  <a:pt x="465113" y="533400"/>
                  <a:pt x="381002" y="533400"/>
                </a:cubicBezTo>
                <a:lnTo>
                  <a:pt x="152398" y="533400"/>
                </a:lnTo>
                <a:cubicBezTo>
                  <a:pt x="68287" y="533400"/>
                  <a:pt x="0" y="465113"/>
                  <a:pt x="0" y="381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6B7280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2" name="Shape 40"/>
          <p:cNvSpPr/>
          <p:nvPr/>
        </p:nvSpPr>
        <p:spPr>
          <a:xfrm>
            <a:off x="8471773" y="2643904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75724" y="68491"/>
                </a:moveTo>
                <a:lnTo>
                  <a:pt x="67374" y="60141"/>
                </a:lnTo>
                <a:cubicBezTo>
                  <a:pt x="61793" y="54560"/>
                  <a:pt x="61793" y="45497"/>
                  <a:pt x="67374" y="39916"/>
                </a:cubicBezTo>
                <a:lnTo>
                  <a:pt x="118586" y="-11341"/>
                </a:lnTo>
                <a:cubicBezTo>
                  <a:pt x="124167" y="-16922"/>
                  <a:pt x="133231" y="-16922"/>
                  <a:pt x="138812" y="-11341"/>
                </a:cubicBezTo>
                <a:lnTo>
                  <a:pt x="147161" y="-2947"/>
                </a:lnTo>
                <a:cubicBezTo>
                  <a:pt x="152742" y="2634"/>
                  <a:pt x="152742" y="11698"/>
                  <a:pt x="147161" y="17279"/>
                </a:cubicBezTo>
                <a:lnTo>
                  <a:pt x="95949" y="68491"/>
                </a:lnTo>
                <a:cubicBezTo>
                  <a:pt x="90368" y="74072"/>
                  <a:pt x="81305" y="74072"/>
                  <a:pt x="75724" y="68491"/>
                </a:cubicBezTo>
                <a:close/>
                <a:moveTo>
                  <a:pt x="123230" y="94521"/>
                </a:moveTo>
                <a:lnTo>
                  <a:pt x="109210" y="80501"/>
                </a:lnTo>
                <a:lnTo>
                  <a:pt x="159216" y="30495"/>
                </a:lnTo>
                <a:lnTo>
                  <a:pt x="212527" y="83805"/>
                </a:lnTo>
                <a:lnTo>
                  <a:pt x="162520" y="133811"/>
                </a:lnTo>
                <a:lnTo>
                  <a:pt x="148501" y="119792"/>
                </a:lnTo>
                <a:lnTo>
                  <a:pt x="44916" y="223376"/>
                </a:lnTo>
                <a:cubicBezTo>
                  <a:pt x="37951" y="230341"/>
                  <a:pt x="26655" y="230341"/>
                  <a:pt x="19645" y="223376"/>
                </a:cubicBezTo>
                <a:cubicBezTo>
                  <a:pt x="12636" y="216411"/>
                  <a:pt x="12680" y="205115"/>
                  <a:pt x="19645" y="198105"/>
                </a:cubicBezTo>
                <a:lnTo>
                  <a:pt x="123230" y="94521"/>
                </a:lnTo>
                <a:close/>
                <a:moveTo>
                  <a:pt x="174531" y="167253"/>
                </a:moveTo>
                <a:cubicBezTo>
                  <a:pt x="168950" y="161672"/>
                  <a:pt x="168950" y="152608"/>
                  <a:pt x="174531" y="147027"/>
                </a:cubicBezTo>
                <a:lnTo>
                  <a:pt x="225743" y="95816"/>
                </a:lnTo>
                <a:cubicBezTo>
                  <a:pt x="231324" y="90234"/>
                  <a:pt x="240387" y="90234"/>
                  <a:pt x="245968" y="95816"/>
                </a:cubicBezTo>
                <a:lnTo>
                  <a:pt x="254318" y="104165"/>
                </a:lnTo>
                <a:cubicBezTo>
                  <a:pt x="259899" y="109746"/>
                  <a:pt x="259899" y="118809"/>
                  <a:pt x="254318" y="124391"/>
                </a:cubicBezTo>
                <a:lnTo>
                  <a:pt x="203106" y="175647"/>
                </a:lnTo>
                <a:cubicBezTo>
                  <a:pt x="197525" y="181228"/>
                  <a:pt x="188461" y="181228"/>
                  <a:pt x="182880" y="175647"/>
                </a:cubicBezTo>
                <a:lnTo>
                  <a:pt x="174531" y="167298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3" name="Text 41"/>
          <p:cNvSpPr/>
          <p:nvPr/>
        </p:nvSpPr>
        <p:spPr>
          <a:xfrm>
            <a:off x="8981361" y="2453520"/>
            <a:ext cx="166687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TRADITIONAL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LEGAL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8352711" y="3215283"/>
            <a:ext cx="3248025" cy="876300"/>
          </a:xfrm>
          <a:custGeom>
            <a:avLst/>
            <a:gdLst/>
            <a:ahLst/>
            <a:cxnLst/>
            <a:rect l="l" t="t" r="r" b="b"/>
            <a:pathLst>
              <a:path w="3248025" h="876300">
                <a:moveTo>
                  <a:pt x="0" y="0"/>
                </a:moveTo>
                <a:lnTo>
                  <a:pt x="3133729" y="0"/>
                </a:lnTo>
                <a:cubicBezTo>
                  <a:pt x="3196853" y="0"/>
                  <a:pt x="3248025" y="51172"/>
                  <a:pt x="3248025" y="114296"/>
                </a:cubicBezTo>
                <a:lnTo>
                  <a:pt x="3248025" y="762004"/>
                </a:lnTo>
                <a:cubicBezTo>
                  <a:pt x="3248025" y="825128"/>
                  <a:pt x="3196853" y="876300"/>
                  <a:pt x="3133729" y="876300"/>
                </a:cubicBez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5" name="Shape 43"/>
          <p:cNvSpPr/>
          <p:nvPr/>
        </p:nvSpPr>
        <p:spPr>
          <a:xfrm>
            <a:off x="8352711" y="3215283"/>
            <a:ext cx="38100" cy="876300"/>
          </a:xfrm>
          <a:custGeom>
            <a:avLst/>
            <a:gdLst/>
            <a:ahLst/>
            <a:cxnLst/>
            <a:rect l="l" t="t" r="r" b="b"/>
            <a:pathLst>
              <a:path w="38100" h="876300">
                <a:moveTo>
                  <a:pt x="0" y="0"/>
                </a:moveTo>
                <a:lnTo>
                  <a:pt x="38100" y="0"/>
                </a:lnTo>
                <a:lnTo>
                  <a:pt x="38100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solidFill>
            <a:srgbClr val="6B7280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6" name="Text 44"/>
          <p:cNvSpPr/>
          <p:nvPr/>
        </p:nvSpPr>
        <p:spPr>
          <a:xfrm>
            <a:off x="8486061" y="3329583"/>
            <a:ext cx="3076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Problem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8486061" y="3596283"/>
            <a:ext cx="30670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Lawyers operate on "paper speed" (months). Cannot bypass 2FA barriers.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8371761" y="4224933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16401" y="21848"/>
                </a:moveTo>
                <a:cubicBezTo>
                  <a:pt x="12680" y="18127"/>
                  <a:pt x="6638" y="18127"/>
                  <a:pt x="2917" y="21848"/>
                </a:cubicBezTo>
                <a:cubicBezTo>
                  <a:pt x="-804" y="25569"/>
                  <a:pt x="-804" y="31611"/>
                  <a:pt x="2917" y="35332"/>
                </a:cubicBezTo>
                <a:lnTo>
                  <a:pt x="43815" y="76200"/>
                </a:lnTo>
                <a:lnTo>
                  <a:pt x="2947" y="117098"/>
                </a:lnTo>
                <a:cubicBezTo>
                  <a:pt x="-774" y="120819"/>
                  <a:pt x="-774" y="126861"/>
                  <a:pt x="2947" y="130582"/>
                </a:cubicBezTo>
                <a:cubicBezTo>
                  <a:pt x="6668" y="134303"/>
                  <a:pt x="12710" y="134303"/>
                  <a:pt x="16431" y="130582"/>
                </a:cubicBezTo>
                <a:lnTo>
                  <a:pt x="57299" y="89684"/>
                </a:lnTo>
                <a:lnTo>
                  <a:pt x="98197" y="130552"/>
                </a:lnTo>
                <a:cubicBezTo>
                  <a:pt x="101918" y="134273"/>
                  <a:pt x="107960" y="134273"/>
                  <a:pt x="111681" y="130552"/>
                </a:cubicBezTo>
                <a:cubicBezTo>
                  <a:pt x="115401" y="126831"/>
                  <a:pt x="115401" y="120789"/>
                  <a:pt x="111681" y="117068"/>
                </a:cubicBezTo>
                <a:lnTo>
                  <a:pt x="70783" y="76200"/>
                </a:lnTo>
                <a:lnTo>
                  <a:pt x="111651" y="35302"/>
                </a:lnTo>
                <a:cubicBezTo>
                  <a:pt x="115372" y="31581"/>
                  <a:pt x="115372" y="25539"/>
                  <a:pt x="111651" y="21818"/>
                </a:cubicBezTo>
                <a:cubicBezTo>
                  <a:pt x="107930" y="18098"/>
                  <a:pt x="101888" y="18098"/>
                  <a:pt x="98167" y="21818"/>
                </a:cubicBezTo>
                <a:lnTo>
                  <a:pt x="57299" y="62716"/>
                </a:lnTo>
                <a:lnTo>
                  <a:pt x="16401" y="21848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9" name="Text 47"/>
          <p:cNvSpPr/>
          <p:nvPr/>
        </p:nvSpPr>
        <p:spPr>
          <a:xfrm>
            <a:off x="8600361" y="4205883"/>
            <a:ext cx="10191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Months to years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8371761" y="4491633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16401" y="21848"/>
                </a:moveTo>
                <a:cubicBezTo>
                  <a:pt x="12680" y="18127"/>
                  <a:pt x="6638" y="18127"/>
                  <a:pt x="2917" y="21848"/>
                </a:cubicBezTo>
                <a:cubicBezTo>
                  <a:pt x="-804" y="25569"/>
                  <a:pt x="-804" y="31611"/>
                  <a:pt x="2917" y="35332"/>
                </a:cubicBezTo>
                <a:lnTo>
                  <a:pt x="43815" y="76200"/>
                </a:lnTo>
                <a:lnTo>
                  <a:pt x="2947" y="117098"/>
                </a:lnTo>
                <a:cubicBezTo>
                  <a:pt x="-774" y="120819"/>
                  <a:pt x="-774" y="126861"/>
                  <a:pt x="2947" y="130582"/>
                </a:cubicBezTo>
                <a:cubicBezTo>
                  <a:pt x="6668" y="134303"/>
                  <a:pt x="12710" y="134303"/>
                  <a:pt x="16431" y="130582"/>
                </a:cubicBezTo>
                <a:lnTo>
                  <a:pt x="57299" y="89684"/>
                </a:lnTo>
                <a:lnTo>
                  <a:pt x="98197" y="130552"/>
                </a:lnTo>
                <a:cubicBezTo>
                  <a:pt x="101918" y="134273"/>
                  <a:pt x="107960" y="134273"/>
                  <a:pt x="111681" y="130552"/>
                </a:cubicBezTo>
                <a:cubicBezTo>
                  <a:pt x="115401" y="126831"/>
                  <a:pt x="115401" y="120789"/>
                  <a:pt x="111681" y="117068"/>
                </a:cubicBezTo>
                <a:lnTo>
                  <a:pt x="70783" y="76200"/>
                </a:lnTo>
                <a:lnTo>
                  <a:pt x="111651" y="35302"/>
                </a:lnTo>
                <a:cubicBezTo>
                  <a:pt x="115372" y="31581"/>
                  <a:pt x="115372" y="25539"/>
                  <a:pt x="111651" y="21818"/>
                </a:cubicBezTo>
                <a:cubicBezTo>
                  <a:pt x="107930" y="18098"/>
                  <a:pt x="101888" y="18098"/>
                  <a:pt x="98167" y="21818"/>
                </a:cubicBezTo>
                <a:lnTo>
                  <a:pt x="57299" y="62716"/>
                </a:lnTo>
                <a:lnTo>
                  <a:pt x="16401" y="21848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1" name="Text 49"/>
          <p:cNvSpPr/>
          <p:nvPr/>
        </p:nvSpPr>
        <p:spPr>
          <a:xfrm>
            <a:off x="8600361" y="4472583"/>
            <a:ext cx="1238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Cannot bypass 2FA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8371761" y="4758333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16401" y="21848"/>
                </a:moveTo>
                <a:cubicBezTo>
                  <a:pt x="12680" y="18127"/>
                  <a:pt x="6638" y="18127"/>
                  <a:pt x="2917" y="21848"/>
                </a:cubicBezTo>
                <a:cubicBezTo>
                  <a:pt x="-804" y="25569"/>
                  <a:pt x="-804" y="31611"/>
                  <a:pt x="2917" y="35332"/>
                </a:cubicBezTo>
                <a:lnTo>
                  <a:pt x="43815" y="76200"/>
                </a:lnTo>
                <a:lnTo>
                  <a:pt x="2947" y="117098"/>
                </a:lnTo>
                <a:cubicBezTo>
                  <a:pt x="-774" y="120819"/>
                  <a:pt x="-774" y="126861"/>
                  <a:pt x="2947" y="130582"/>
                </a:cubicBezTo>
                <a:cubicBezTo>
                  <a:pt x="6668" y="134303"/>
                  <a:pt x="12710" y="134303"/>
                  <a:pt x="16431" y="130582"/>
                </a:cubicBezTo>
                <a:lnTo>
                  <a:pt x="57299" y="89684"/>
                </a:lnTo>
                <a:lnTo>
                  <a:pt x="98197" y="130552"/>
                </a:lnTo>
                <a:cubicBezTo>
                  <a:pt x="101918" y="134273"/>
                  <a:pt x="107960" y="134273"/>
                  <a:pt x="111681" y="130552"/>
                </a:cubicBezTo>
                <a:cubicBezTo>
                  <a:pt x="115401" y="126831"/>
                  <a:pt x="115401" y="120789"/>
                  <a:pt x="111681" y="117068"/>
                </a:cubicBezTo>
                <a:lnTo>
                  <a:pt x="70783" y="76200"/>
                </a:lnTo>
                <a:lnTo>
                  <a:pt x="111651" y="35302"/>
                </a:lnTo>
                <a:cubicBezTo>
                  <a:pt x="115372" y="31581"/>
                  <a:pt x="115372" y="25539"/>
                  <a:pt x="111651" y="21818"/>
                </a:cubicBezTo>
                <a:cubicBezTo>
                  <a:pt x="107930" y="18098"/>
                  <a:pt x="101888" y="18098"/>
                  <a:pt x="98167" y="21818"/>
                </a:cubicBezTo>
                <a:lnTo>
                  <a:pt x="57299" y="62716"/>
                </a:lnTo>
                <a:lnTo>
                  <a:pt x="16401" y="21848"/>
                </a:lnTo>
                <a:close/>
              </a:path>
            </a:pathLst>
          </a:custGeom>
          <a:solidFill>
            <a:srgbClr val="EF4444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3" name="Text 51"/>
          <p:cNvSpPr/>
          <p:nvPr/>
        </p:nvSpPr>
        <p:spPr>
          <a:xfrm>
            <a:off x="8600361" y="4739283"/>
            <a:ext cx="1257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technical access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8333661" y="5044083"/>
            <a:ext cx="3267075" cy="304800"/>
          </a:xfrm>
          <a:custGeom>
            <a:avLst/>
            <a:gdLst/>
            <a:ahLst/>
            <a:cxnLst/>
            <a:rect l="l" t="t" r="r" b="b"/>
            <a:pathLst>
              <a:path w="3267075" h="304800">
                <a:moveTo>
                  <a:pt x="76200" y="0"/>
                </a:moveTo>
                <a:lnTo>
                  <a:pt x="3190875" y="0"/>
                </a:lnTo>
                <a:cubicBezTo>
                  <a:pt x="3232931" y="0"/>
                  <a:pt x="3267075" y="34144"/>
                  <a:pt x="3267075" y="76200"/>
                </a:cubicBezTo>
                <a:lnTo>
                  <a:pt x="3267075" y="228600"/>
                </a:lnTo>
                <a:cubicBezTo>
                  <a:pt x="3267075" y="270656"/>
                  <a:pt x="3232931" y="304800"/>
                  <a:pt x="3190875" y="304800"/>
                </a:cubicBezTo>
                <a:lnTo>
                  <a:pt x="76200" y="304800"/>
                </a:lnTo>
                <a:cubicBezTo>
                  <a:pt x="34144" y="304800"/>
                  <a:pt x="0" y="270656"/>
                  <a:pt x="0" y="228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3F4F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5" name="Text 53"/>
          <p:cNvSpPr/>
          <p:nvPr/>
        </p:nvSpPr>
        <p:spPr>
          <a:xfrm>
            <a:off x="8409861" y="5120283"/>
            <a:ext cx="31718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Estate attorneys, probate courts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381000" y="5791321"/>
            <a:ext cx="11430000" cy="685800"/>
          </a:xfrm>
          <a:custGeom>
            <a:avLst/>
            <a:gdLst/>
            <a:ahLst/>
            <a:cxnLst/>
            <a:rect l="l" t="t" r="r" b="b"/>
            <a:pathLst>
              <a:path w="11430000" h="685800">
                <a:moveTo>
                  <a:pt x="152398" y="0"/>
                </a:moveTo>
                <a:lnTo>
                  <a:pt x="11277602" y="0"/>
                </a:lnTo>
                <a:cubicBezTo>
                  <a:pt x="11361769" y="0"/>
                  <a:pt x="11430000" y="68231"/>
                  <a:pt x="11430000" y="152398"/>
                </a:cubicBezTo>
                <a:lnTo>
                  <a:pt x="11430000" y="533402"/>
                </a:lnTo>
                <a:cubicBezTo>
                  <a:pt x="11430000" y="617569"/>
                  <a:pt x="11361769" y="685800"/>
                  <a:pt x="11277602" y="685800"/>
                </a:cubicBezTo>
                <a:lnTo>
                  <a:pt x="152398" y="685800"/>
                </a:lnTo>
                <a:cubicBezTo>
                  <a:pt x="68287" y="685800"/>
                  <a:pt x="0" y="617513"/>
                  <a:pt x="0" y="5334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7" name="Shape 55"/>
          <p:cNvSpPr/>
          <p:nvPr/>
        </p:nvSpPr>
        <p:spPr>
          <a:xfrm>
            <a:off x="2387084" y="5991225"/>
            <a:ext cx="321469" cy="285750"/>
          </a:xfrm>
          <a:custGeom>
            <a:avLst/>
            <a:gdLst/>
            <a:ahLst/>
            <a:cxnLst/>
            <a:rect l="l" t="t" r="r" b="b"/>
            <a:pathLst>
              <a:path w="321469" h="285750">
                <a:moveTo>
                  <a:pt x="174687" y="48667"/>
                </a:moveTo>
                <a:cubicBezTo>
                  <a:pt x="179822" y="44593"/>
                  <a:pt x="183059" y="38286"/>
                  <a:pt x="183059" y="31254"/>
                </a:cubicBezTo>
                <a:cubicBezTo>
                  <a:pt x="183059" y="18920"/>
                  <a:pt x="173069" y="8930"/>
                  <a:pt x="160734" y="8930"/>
                </a:cubicBezTo>
                <a:cubicBezTo>
                  <a:pt x="148400" y="8930"/>
                  <a:pt x="138410" y="18920"/>
                  <a:pt x="138410" y="31254"/>
                </a:cubicBezTo>
                <a:cubicBezTo>
                  <a:pt x="138410" y="38286"/>
                  <a:pt x="141703" y="44593"/>
                  <a:pt x="146782" y="48667"/>
                </a:cubicBezTo>
                <a:lnTo>
                  <a:pt x="108607" y="108719"/>
                </a:lnTo>
                <a:cubicBezTo>
                  <a:pt x="103026" y="117481"/>
                  <a:pt x="91139" y="119658"/>
                  <a:pt x="82823" y="113407"/>
                </a:cubicBezTo>
                <a:lnTo>
                  <a:pt x="49616" y="88571"/>
                </a:lnTo>
                <a:cubicBezTo>
                  <a:pt x="52127" y="84999"/>
                  <a:pt x="53578" y="80590"/>
                  <a:pt x="53578" y="75902"/>
                </a:cubicBezTo>
                <a:cubicBezTo>
                  <a:pt x="53578" y="63568"/>
                  <a:pt x="43588" y="53578"/>
                  <a:pt x="31254" y="53578"/>
                </a:cubicBezTo>
                <a:cubicBezTo>
                  <a:pt x="18920" y="53578"/>
                  <a:pt x="8930" y="63568"/>
                  <a:pt x="8930" y="75902"/>
                </a:cubicBezTo>
                <a:cubicBezTo>
                  <a:pt x="8930" y="88069"/>
                  <a:pt x="18697" y="98003"/>
                  <a:pt x="30807" y="98227"/>
                </a:cubicBezTo>
                <a:lnTo>
                  <a:pt x="49002" y="219615"/>
                </a:lnTo>
                <a:cubicBezTo>
                  <a:pt x="51625" y="237083"/>
                  <a:pt x="66638" y="250031"/>
                  <a:pt x="84330" y="250031"/>
                </a:cubicBezTo>
                <a:lnTo>
                  <a:pt x="237139" y="250031"/>
                </a:lnTo>
                <a:cubicBezTo>
                  <a:pt x="254831" y="250031"/>
                  <a:pt x="269844" y="237083"/>
                  <a:pt x="272467" y="219615"/>
                </a:cubicBezTo>
                <a:lnTo>
                  <a:pt x="290661" y="98227"/>
                </a:lnTo>
                <a:cubicBezTo>
                  <a:pt x="302772" y="98003"/>
                  <a:pt x="312539" y="88069"/>
                  <a:pt x="312539" y="75902"/>
                </a:cubicBezTo>
                <a:cubicBezTo>
                  <a:pt x="312539" y="63568"/>
                  <a:pt x="302549" y="53578"/>
                  <a:pt x="290215" y="53578"/>
                </a:cubicBezTo>
                <a:cubicBezTo>
                  <a:pt x="277881" y="53578"/>
                  <a:pt x="267891" y="63568"/>
                  <a:pt x="267891" y="75902"/>
                </a:cubicBezTo>
                <a:cubicBezTo>
                  <a:pt x="267891" y="80590"/>
                  <a:pt x="269342" y="84999"/>
                  <a:pt x="271853" y="88571"/>
                </a:cubicBezTo>
                <a:lnTo>
                  <a:pt x="238702" y="113463"/>
                </a:lnTo>
                <a:cubicBezTo>
                  <a:pt x="230386" y="119714"/>
                  <a:pt x="218498" y="117537"/>
                  <a:pt x="212917" y="108775"/>
                </a:cubicBezTo>
                <a:lnTo>
                  <a:pt x="174687" y="4866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8" name="Text 56"/>
          <p:cNvSpPr/>
          <p:nvPr/>
        </p:nvSpPr>
        <p:spPr>
          <a:xfrm>
            <a:off x="2819281" y="5981821"/>
            <a:ext cx="70675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GITTO: Active agent + cross-platform orchestration + API speed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6644" y="326644"/>
            <a:ext cx="1584225" cy="359309"/>
          </a:xfrm>
          <a:custGeom>
            <a:avLst/>
            <a:gdLst/>
            <a:ahLst/>
            <a:cxnLst/>
            <a:rect l="l" t="t" r="r" b="b"/>
            <a:pathLst>
              <a:path w="1584225" h="359309">
                <a:moveTo>
                  <a:pt x="179654" y="0"/>
                </a:moveTo>
                <a:lnTo>
                  <a:pt x="1404571" y="0"/>
                </a:lnTo>
                <a:cubicBezTo>
                  <a:pt x="1503791" y="0"/>
                  <a:pt x="1584225" y="80434"/>
                  <a:pt x="1584225" y="179654"/>
                </a:cubicBezTo>
                <a:lnTo>
                  <a:pt x="1584225" y="179654"/>
                </a:lnTo>
                <a:cubicBezTo>
                  <a:pt x="1584225" y="278875"/>
                  <a:pt x="1503791" y="359309"/>
                  <a:pt x="1404571" y="359309"/>
                </a:cubicBezTo>
                <a:lnTo>
                  <a:pt x="179654" y="359309"/>
                </a:lnTo>
                <a:cubicBezTo>
                  <a:pt x="80500" y="359309"/>
                  <a:pt x="0" y="278808"/>
                  <a:pt x="0" y="179654"/>
                </a:cubicBezTo>
                <a:lnTo>
                  <a:pt x="0" y="179654"/>
                </a:lnTo>
                <a:cubicBezTo>
                  <a:pt x="0" y="80500"/>
                  <a:pt x="80500" y="0"/>
                  <a:pt x="179654" y="0"/>
                </a:cubicBezTo>
                <a:close/>
              </a:path>
            </a:pathLst>
          </a:custGeom>
          <a:solidFill>
            <a:srgbClr val="E0E7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3" name="Shape 1"/>
          <p:cNvSpPr/>
          <p:nvPr/>
        </p:nvSpPr>
        <p:spPr>
          <a:xfrm>
            <a:off x="489967" y="473634"/>
            <a:ext cx="65329" cy="65329"/>
          </a:xfrm>
          <a:custGeom>
            <a:avLst/>
            <a:gdLst/>
            <a:ahLst/>
            <a:cxnLst/>
            <a:rect l="l" t="t" r="r" b="b"/>
            <a:pathLst>
              <a:path w="65329" h="65329">
                <a:moveTo>
                  <a:pt x="32664" y="0"/>
                </a:moveTo>
                <a:lnTo>
                  <a:pt x="32664" y="0"/>
                </a:lnTo>
                <a:cubicBezTo>
                  <a:pt x="50692" y="0"/>
                  <a:pt x="65329" y="14636"/>
                  <a:pt x="65329" y="32664"/>
                </a:cubicBezTo>
                <a:lnTo>
                  <a:pt x="65329" y="32664"/>
                </a:lnTo>
                <a:cubicBezTo>
                  <a:pt x="65329" y="50692"/>
                  <a:pt x="50692" y="65329"/>
                  <a:pt x="32664" y="65329"/>
                </a:cubicBezTo>
                <a:lnTo>
                  <a:pt x="32664" y="65329"/>
                </a:lnTo>
                <a:cubicBezTo>
                  <a:pt x="14636" y="65329"/>
                  <a:pt x="0" y="50692"/>
                  <a:pt x="0" y="32664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" name="Text 2"/>
          <p:cNvSpPr/>
          <p:nvPr/>
        </p:nvSpPr>
        <p:spPr>
          <a:xfrm>
            <a:off x="620624" y="391973"/>
            <a:ext cx="1200418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57" b="1" dirty="0">
                <a:solidFill>
                  <a:srgbClr val="6366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Technology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26644" y="783946"/>
            <a:ext cx="11832691" cy="587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630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TECHNOLOGY STACK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26644" y="1437235"/>
            <a:ext cx="1045262" cy="32664"/>
          </a:xfrm>
          <a:custGeom>
            <a:avLst/>
            <a:gdLst/>
            <a:ahLst/>
            <a:cxnLst/>
            <a:rect l="l" t="t" r="r" b="b"/>
            <a:pathLst>
              <a:path w="1045262" h="32664">
                <a:moveTo>
                  <a:pt x="0" y="0"/>
                </a:moveTo>
                <a:lnTo>
                  <a:pt x="1045262" y="0"/>
                </a:lnTo>
                <a:lnTo>
                  <a:pt x="1045262" y="32664"/>
                </a:lnTo>
                <a:lnTo>
                  <a:pt x="0" y="32664"/>
                </a:lnTo>
                <a:lnTo>
                  <a:pt x="0" y="0"/>
                </a:lnTo>
                <a:close/>
              </a:path>
            </a:pathLst>
          </a:custGeom>
          <a:solidFill>
            <a:srgbClr val="6366F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5"/>
          <p:cNvSpPr/>
          <p:nvPr/>
        </p:nvSpPr>
        <p:spPr>
          <a:xfrm>
            <a:off x="326644" y="1535228"/>
            <a:ext cx="11636705" cy="2613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43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Enterprise-grade security with empathetic user experience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33177" y="1933635"/>
            <a:ext cx="5655847" cy="3744977"/>
          </a:xfrm>
          <a:custGeom>
            <a:avLst/>
            <a:gdLst/>
            <a:ahLst/>
            <a:cxnLst/>
            <a:rect l="l" t="t" r="r" b="b"/>
            <a:pathLst>
              <a:path w="5655847" h="3744977">
                <a:moveTo>
                  <a:pt x="195975" y="0"/>
                </a:moveTo>
                <a:lnTo>
                  <a:pt x="5459872" y="0"/>
                </a:lnTo>
                <a:cubicBezTo>
                  <a:pt x="5568033" y="0"/>
                  <a:pt x="5655847" y="87813"/>
                  <a:pt x="5655847" y="195975"/>
                </a:cubicBezTo>
                <a:lnTo>
                  <a:pt x="5655847" y="3549003"/>
                </a:lnTo>
                <a:cubicBezTo>
                  <a:pt x="5655847" y="3657237"/>
                  <a:pt x="5568106" y="3744977"/>
                  <a:pt x="5459872" y="3744977"/>
                </a:cubicBezTo>
                <a:lnTo>
                  <a:pt x="195975" y="3744977"/>
                </a:lnTo>
                <a:cubicBezTo>
                  <a:pt x="87741" y="3744977"/>
                  <a:pt x="0" y="3657237"/>
                  <a:pt x="0" y="3549003"/>
                </a:cubicBezTo>
                <a:lnTo>
                  <a:pt x="0" y="195975"/>
                </a:lnTo>
                <a:cubicBezTo>
                  <a:pt x="0" y="87741"/>
                  <a:pt x="87741" y="0"/>
                  <a:pt x="195975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6366F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9" name="Text 7"/>
          <p:cNvSpPr/>
          <p:nvPr/>
        </p:nvSpPr>
        <p:spPr>
          <a:xfrm>
            <a:off x="503032" y="2103487"/>
            <a:ext cx="5438628" cy="2939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929" b="1" dirty="0">
                <a:solidFill>
                  <a:srgbClr val="6366F1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SECURITY ARCHITECTURE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03032" y="2528124"/>
            <a:ext cx="5316137" cy="620624"/>
          </a:xfrm>
          <a:custGeom>
            <a:avLst/>
            <a:gdLst/>
            <a:ahLst/>
            <a:cxnLst/>
            <a:rect l="l" t="t" r="r" b="b"/>
            <a:pathLst>
              <a:path w="5316137" h="620624">
                <a:moveTo>
                  <a:pt x="97990" y="0"/>
                </a:moveTo>
                <a:lnTo>
                  <a:pt x="5218146" y="0"/>
                </a:lnTo>
                <a:cubicBezTo>
                  <a:pt x="5272229" y="0"/>
                  <a:pt x="5316137" y="43908"/>
                  <a:pt x="5316137" y="97990"/>
                </a:cubicBezTo>
                <a:lnTo>
                  <a:pt x="5316137" y="522634"/>
                </a:lnTo>
                <a:cubicBezTo>
                  <a:pt x="5316137" y="576716"/>
                  <a:pt x="5272229" y="620624"/>
                  <a:pt x="5218146" y="620624"/>
                </a:cubicBezTo>
                <a:lnTo>
                  <a:pt x="97990" y="620624"/>
                </a:lnTo>
                <a:cubicBezTo>
                  <a:pt x="43908" y="620624"/>
                  <a:pt x="0" y="576716"/>
                  <a:pt x="0" y="522634"/>
                </a:cubicBezTo>
                <a:lnTo>
                  <a:pt x="0" y="97990"/>
                </a:lnTo>
                <a:cubicBezTo>
                  <a:pt x="0" y="43908"/>
                  <a:pt x="43908" y="0"/>
                  <a:pt x="9799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1" name="Shape 9"/>
          <p:cNvSpPr/>
          <p:nvPr/>
        </p:nvSpPr>
        <p:spPr>
          <a:xfrm>
            <a:off x="601026" y="2626118"/>
            <a:ext cx="391973" cy="391973"/>
          </a:xfrm>
          <a:custGeom>
            <a:avLst/>
            <a:gdLst/>
            <a:ahLst/>
            <a:cxnLst/>
            <a:rect l="l" t="t" r="r" b="b"/>
            <a:pathLst>
              <a:path w="391973" h="391973">
                <a:moveTo>
                  <a:pt x="97993" y="0"/>
                </a:moveTo>
                <a:lnTo>
                  <a:pt x="293980" y="0"/>
                </a:lnTo>
                <a:cubicBezTo>
                  <a:pt x="348064" y="0"/>
                  <a:pt x="391973" y="43909"/>
                  <a:pt x="391973" y="97993"/>
                </a:cubicBezTo>
                <a:lnTo>
                  <a:pt x="391973" y="293980"/>
                </a:lnTo>
                <a:cubicBezTo>
                  <a:pt x="391973" y="348064"/>
                  <a:pt x="348064" y="391973"/>
                  <a:pt x="293980" y="391973"/>
                </a:cubicBezTo>
                <a:lnTo>
                  <a:pt x="97993" y="391973"/>
                </a:lnTo>
                <a:cubicBezTo>
                  <a:pt x="43909" y="391973"/>
                  <a:pt x="0" y="348064"/>
                  <a:pt x="0" y="293980"/>
                </a:cubicBezTo>
                <a:lnTo>
                  <a:pt x="0" y="97993"/>
                </a:lnTo>
                <a:cubicBezTo>
                  <a:pt x="0" y="43909"/>
                  <a:pt x="43909" y="0"/>
                  <a:pt x="97993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2" name="Shape 10"/>
          <p:cNvSpPr/>
          <p:nvPr/>
        </p:nvSpPr>
        <p:spPr>
          <a:xfrm>
            <a:off x="735766" y="2740443"/>
            <a:ext cx="122492" cy="163322"/>
          </a:xfrm>
          <a:custGeom>
            <a:avLst/>
            <a:gdLst/>
            <a:ahLst/>
            <a:cxnLst/>
            <a:rect l="l" t="t" r="r" b="b"/>
            <a:pathLst>
              <a:path w="122492" h="163322">
                <a:moveTo>
                  <a:pt x="40831" y="30623"/>
                </a:moveTo>
                <a:lnTo>
                  <a:pt x="40831" y="51038"/>
                </a:lnTo>
                <a:lnTo>
                  <a:pt x="81661" y="51038"/>
                </a:lnTo>
                <a:lnTo>
                  <a:pt x="81661" y="30623"/>
                </a:lnTo>
                <a:cubicBezTo>
                  <a:pt x="81661" y="19363"/>
                  <a:pt x="72506" y="10208"/>
                  <a:pt x="61246" y="10208"/>
                </a:cubicBezTo>
                <a:cubicBezTo>
                  <a:pt x="49986" y="10208"/>
                  <a:pt x="40831" y="19363"/>
                  <a:pt x="40831" y="30623"/>
                </a:cubicBezTo>
                <a:close/>
                <a:moveTo>
                  <a:pt x="20415" y="51038"/>
                </a:moveTo>
                <a:lnTo>
                  <a:pt x="20415" y="30623"/>
                </a:lnTo>
                <a:cubicBezTo>
                  <a:pt x="20415" y="8070"/>
                  <a:pt x="38693" y="-10208"/>
                  <a:pt x="61246" y="-10208"/>
                </a:cubicBezTo>
                <a:cubicBezTo>
                  <a:pt x="83798" y="-10208"/>
                  <a:pt x="102076" y="8070"/>
                  <a:pt x="102076" y="30623"/>
                </a:cubicBezTo>
                <a:lnTo>
                  <a:pt x="102076" y="51038"/>
                </a:lnTo>
                <a:cubicBezTo>
                  <a:pt x="113337" y="51038"/>
                  <a:pt x="122492" y="60193"/>
                  <a:pt x="122492" y="71453"/>
                </a:cubicBezTo>
                <a:lnTo>
                  <a:pt x="122492" y="142907"/>
                </a:lnTo>
                <a:cubicBezTo>
                  <a:pt x="122492" y="154167"/>
                  <a:pt x="113337" y="163322"/>
                  <a:pt x="102076" y="163322"/>
                </a:cubicBezTo>
                <a:lnTo>
                  <a:pt x="20415" y="163322"/>
                </a:lnTo>
                <a:cubicBezTo>
                  <a:pt x="9155" y="163322"/>
                  <a:pt x="0" y="154167"/>
                  <a:pt x="0" y="142907"/>
                </a:cubicBezTo>
                <a:lnTo>
                  <a:pt x="0" y="71453"/>
                </a:lnTo>
                <a:cubicBezTo>
                  <a:pt x="0" y="60193"/>
                  <a:pt x="9155" y="51038"/>
                  <a:pt x="20415" y="5103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3" name="Text 11"/>
          <p:cNvSpPr/>
          <p:nvPr/>
        </p:nvSpPr>
        <p:spPr>
          <a:xfrm>
            <a:off x="1090992" y="2626118"/>
            <a:ext cx="4703678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57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Client-Side Encryption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090992" y="2887433"/>
            <a:ext cx="4687346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Zero-knowledge—only you control your data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03032" y="3246746"/>
            <a:ext cx="5316137" cy="620624"/>
          </a:xfrm>
          <a:custGeom>
            <a:avLst/>
            <a:gdLst/>
            <a:ahLst/>
            <a:cxnLst/>
            <a:rect l="l" t="t" r="r" b="b"/>
            <a:pathLst>
              <a:path w="5316137" h="620624">
                <a:moveTo>
                  <a:pt x="97990" y="0"/>
                </a:moveTo>
                <a:lnTo>
                  <a:pt x="5218146" y="0"/>
                </a:lnTo>
                <a:cubicBezTo>
                  <a:pt x="5272229" y="0"/>
                  <a:pt x="5316137" y="43908"/>
                  <a:pt x="5316137" y="97990"/>
                </a:cubicBezTo>
                <a:lnTo>
                  <a:pt x="5316137" y="522634"/>
                </a:lnTo>
                <a:cubicBezTo>
                  <a:pt x="5316137" y="576716"/>
                  <a:pt x="5272229" y="620624"/>
                  <a:pt x="5218146" y="620624"/>
                </a:cubicBezTo>
                <a:lnTo>
                  <a:pt x="97990" y="620624"/>
                </a:lnTo>
                <a:cubicBezTo>
                  <a:pt x="43908" y="620624"/>
                  <a:pt x="0" y="576716"/>
                  <a:pt x="0" y="522634"/>
                </a:cubicBezTo>
                <a:lnTo>
                  <a:pt x="0" y="97990"/>
                </a:lnTo>
                <a:cubicBezTo>
                  <a:pt x="0" y="43908"/>
                  <a:pt x="43908" y="0"/>
                  <a:pt x="9799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6" name="Shape 14"/>
          <p:cNvSpPr/>
          <p:nvPr/>
        </p:nvSpPr>
        <p:spPr>
          <a:xfrm>
            <a:off x="601026" y="3344739"/>
            <a:ext cx="391973" cy="391973"/>
          </a:xfrm>
          <a:custGeom>
            <a:avLst/>
            <a:gdLst/>
            <a:ahLst/>
            <a:cxnLst/>
            <a:rect l="l" t="t" r="r" b="b"/>
            <a:pathLst>
              <a:path w="391973" h="391973">
                <a:moveTo>
                  <a:pt x="97993" y="0"/>
                </a:moveTo>
                <a:lnTo>
                  <a:pt x="293980" y="0"/>
                </a:lnTo>
                <a:cubicBezTo>
                  <a:pt x="348064" y="0"/>
                  <a:pt x="391973" y="43909"/>
                  <a:pt x="391973" y="97993"/>
                </a:cubicBezTo>
                <a:lnTo>
                  <a:pt x="391973" y="293980"/>
                </a:lnTo>
                <a:cubicBezTo>
                  <a:pt x="391973" y="348064"/>
                  <a:pt x="348064" y="391973"/>
                  <a:pt x="293980" y="391973"/>
                </a:cubicBezTo>
                <a:lnTo>
                  <a:pt x="97993" y="391973"/>
                </a:lnTo>
                <a:cubicBezTo>
                  <a:pt x="43909" y="391973"/>
                  <a:pt x="0" y="348064"/>
                  <a:pt x="0" y="293980"/>
                </a:cubicBezTo>
                <a:lnTo>
                  <a:pt x="0" y="97993"/>
                </a:lnTo>
                <a:cubicBezTo>
                  <a:pt x="0" y="43909"/>
                  <a:pt x="43909" y="0"/>
                  <a:pt x="97993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7" name="Shape 15"/>
          <p:cNvSpPr/>
          <p:nvPr/>
        </p:nvSpPr>
        <p:spPr>
          <a:xfrm>
            <a:off x="705143" y="3459065"/>
            <a:ext cx="183737" cy="163322"/>
          </a:xfrm>
          <a:custGeom>
            <a:avLst/>
            <a:gdLst/>
            <a:ahLst/>
            <a:cxnLst/>
            <a:rect l="l" t="t" r="r" b="b"/>
            <a:pathLst>
              <a:path w="183737" h="163322">
                <a:moveTo>
                  <a:pt x="109732" y="-10208"/>
                </a:moveTo>
                <a:cubicBezTo>
                  <a:pt x="150595" y="-10208"/>
                  <a:pt x="183737" y="22935"/>
                  <a:pt x="183737" y="63798"/>
                </a:cubicBezTo>
                <a:cubicBezTo>
                  <a:pt x="183737" y="68040"/>
                  <a:pt x="180324" y="71453"/>
                  <a:pt x="176082" y="71453"/>
                </a:cubicBezTo>
                <a:cubicBezTo>
                  <a:pt x="171839" y="71453"/>
                  <a:pt x="168426" y="68040"/>
                  <a:pt x="168426" y="63798"/>
                </a:cubicBezTo>
                <a:cubicBezTo>
                  <a:pt x="168426" y="31388"/>
                  <a:pt x="142141" y="5104"/>
                  <a:pt x="109732" y="5104"/>
                </a:cubicBezTo>
                <a:cubicBezTo>
                  <a:pt x="105490" y="5104"/>
                  <a:pt x="102076" y="1691"/>
                  <a:pt x="102076" y="-2552"/>
                </a:cubicBezTo>
                <a:cubicBezTo>
                  <a:pt x="102076" y="-6794"/>
                  <a:pt x="105490" y="-10208"/>
                  <a:pt x="109732" y="-10208"/>
                </a:cubicBezTo>
                <a:close/>
                <a:moveTo>
                  <a:pt x="112284" y="51038"/>
                </a:moveTo>
                <a:cubicBezTo>
                  <a:pt x="117918" y="51038"/>
                  <a:pt x="122492" y="55612"/>
                  <a:pt x="122492" y="61246"/>
                </a:cubicBezTo>
                <a:cubicBezTo>
                  <a:pt x="122492" y="66880"/>
                  <a:pt x="117918" y="71453"/>
                  <a:pt x="112284" y="71453"/>
                </a:cubicBezTo>
                <a:cubicBezTo>
                  <a:pt x="106650" y="71453"/>
                  <a:pt x="102076" y="66880"/>
                  <a:pt x="102076" y="61246"/>
                </a:cubicBezTo>
                <a:cubicBezTo>
                  <a:pt x="102076" y="55612"/>
                  <a:pt x="106650" y="51038"/>
                  <a:pt x="112284" y="51038"/>
                </a:cubicBezTo>
                <a:close/>
                <a:moveTo>
                  <a:pt x="102076" y="28071"/>
                </a:moveTo>
                <a:cubicBezTo>
                  <a:pt x="102076" y="23828"/>
                  <a:pt x="105490" y="20415"/>
                  <a:pt x="109732" y="20415"/>
                </a:cubicBezTo>
                <a:cubicBezTo>
                  <a:pt x="133688" y="20415"/>
                  <a:pt x="153115" y="39842"/>
                  <a:pt x="153115" y="63798"/>
                </a:cubicBezTo>
                <a:cubicBezTo>
                  <a:pt x="153115" y="68040"/>
                  <a:pt x="149701" y="71453"/>
                  <a:pt x="145459" y="71453"/>
                </a:cubicBezTo>
                <a:cubicBezTo>
                  <a:pt x="141216" y="71453"/>
                  <a:pt x="137803" y="68040"/>
                  <a:pt x="137803" y="63798"/>
                </a:cubicBezTo>
                <a:cubicBezTo>
                  <a:pt x="137803" y="48295"/>
                  <a:pt x="125235" y="35727"/>
                  <a:pt x="109732" y="35727"/>
                </a:cubicBezTo>
                <a:cubicBezTo>
                  <a:pt x="105490" y="35727"/>
                  <a:pt x="102076" y="32314"/>
                  <a:pt x="102076" y="28071"/>
                </a:cubicBezTo>
                <a:close/>
                <a:moveTo>
                  <a:pt x="45966" y="447"/>
                </a:moveTo>
                <a:cubicBezTo>
                  <a:pt x="52250" y="-1276"/>
                  <a:pt x="58822" y="1946"/>
                  <a:pt x="61310" y="7943"/>
                </a:cubicBezTo>
                <a:lnTo>
                  <a:pt x="74229" y="38980"/>
                </a:lnTo>
                <a:cubicBezTo>
                  <a:pt x="76430" y="44244"/>
                  <a:pt x="74899" y="50336"/>
                  <a:pt x="70465" y="53973"/>
                </a:cubicBezTo>
                <a:lnTo>
                  <a:pt x="56397" y="65488"/>
                </a:lnTo>
                <a:cubicBezTo>
                  <a:pt x="66764" y="88328"/>
                  <a:pt x="84787" y="106957"/>
                  <a:pt x="107212" y="118090"/>
                </a:cubicBezTo>
                <a:lnTo>
                  <a:pt x="119525" y="103033"/>
                </a:lnTo>
                <a:cubicBezTo>
                  <a:pt x="123130" y="98599"/>
                  <a:pt x="129222" y="97100"/>
                  <a:pt x="134517" y="99269"/>
                </a:cubicBezTo>
                <a:lnTo>
                  <a:pt x="165555" y="112220"/>
                </a:lnTo>
                <a:cubicBezTo>
                  <a:pt x="171552" y="114708"/>
                  <a:pt x="174774" y="121279"/>
                  <a:pt x="173051" y="127564"/>
                </a:cubicBezTo>
                <a:lnTo>
                  <a:pt x="172573" y="129318"/>
                </a:lnTo>
                <a:cubicBezTo>
                  <a:pt x="166959" y="149957"/>
                  <a:pt x="147022" y="167565"/>
                  <a:pt x="122683" y="162429"/>
                </a:cubicBezTo>
                <a:cubicBezTo>
                  <a:pt x="66860" y="150595"/>
                  <a:pt x="22935" y="106670"/>
                  <a:pt x="11101" y="50847"/>
                </a:cubicBezTo>
                <a:cubicBezTo>
                  <a:pt x="5965" y="26508"/>
                  <a:pt x="23573" y="6571"/>
                  <a:pt x="44180" y="925"/>
                </a:cubicBezTo>
                <a:lnTo>
                  <a:pt x="45934" y="44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8" name="Text 16"/>
          <p:cNvSpPr/>
          <p:nvPr/>
        </p:nvSpPr>
        <p:spPr>
          <a:xfrm>
            <a:off x="1090992" y="3344739"/>
            <a:ext cx="4703678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57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Sinch Flash Call Flow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090992" y="3606055"/>
            <a:ext cx="4687346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Global verification through secure flash calls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03032" y="3965363"/>
            <a:ext cx="5316137" cy="620624"/>
          </a:xfrm>
          <a:custGeom>
            <a:avLst/>
            <a:gdLst/>
            <a:ahLst/>
            <a:cxnLst/>
            <a:rect l="l" t="t" r="r" b="b"/>
            <a:pathLst>
              <a:path w="5316137" h="620624">
                <a:moveTo>
                  <a:pt x="97990" y="0"/>
                </a:moveTo>
                <a:lnTo>
                  <a:pt x="5218146" y="0"/>
                </a:lnTo>
                <a:cubicBezTo>
                  <a:pt x="5272229" y="0"/>
                  <a:pt x="5316137" y="43908"/>
                  <a:pt x="5316137" y="97990"/>
                </a:cubicBezTo>
                <a:lnTo>
                  <a:pt x="5316137" y="522634"/>
                </a:lnTo>
                <a:cubicBezTo>
                  <a:pt x="5316137" y="576716"/>
                  <a:pt x="5272229" y="620624"/>
                  <a:pt x="5218146" y="620624"/>
                </a:cubicBezTo>
                <a:lnTo>
                  <a:pt x="97990" y="620624"/>
                </a:lnTo>
                <a:cubicBezTo>
                  <a:pt x="43908" y="620624"/>
                  <a:pt x="0" y="576716"/>
                  <a:pt x="0" y="522634"/>
                </a:cubicBezTo>
                <a:lnTo>
                  <a:pt x="0" y="97990"/>
                </a:lnTo>
                <a:cubicBezTo>
                  <a:pt x="0" y="43908"/>
                  <a:pt x="43908" y="0"/>
                  <a:pt x="9799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1" name="Shape 19"/>
          <p:cNvSpPr/>
          <p:nvPr/>
        </p:nvSpPr>
        <p:spPr>
          <a:xfrm>
            <a:off x="601026" y="4063357"/>
            <a:ext cx="391973" cy="391973"/>
          </a:xfrm>
          <a:custGeom>
            <a:avLst/>
            <a:gdLst/>
            <a:ahLst/>
            <a:cxnLst/>
            <a:rect l="l" t="t" r="r" b="b"/>
            <a:pathLst>
              <a:path w="391973" h="391973">
                <a:moveTo>
                  <a:pt x="97993" y="0"/>
                </a:moveTo>
                <a:lnTo>
                  <a:pt x="293980" y="0"/>
                </a:lnTo>
                <a:cubicBezTo>
                  <a:pt x="348064" y="0"/>
                  <a:pt x="391973" y="43909"/>
                  <a:pt x="391973" y="97993"/>
                </a:cubicBezTo>
                <a:lnTo>
                  <a:pt x="391973" y="293980"/>
                </a:lnTo>
                <a:cubicBezTo>
                  <a:pt x="391973" y="348064"/>
                  <a:pt x="348064" y="391973"/>
                  <a:pt x="293980" y="391973"/>
                </a:cubicBezTo>
                <a:lnTo>
                  <a:pt x="97993" y="391973"/>
                </a:lnTo>
                <a:cubicBezTo>
                  <a:pt x="43909" y="391973"/>
                  <a:pt x="0" y="348064"/>
                  <a:pt x="0" y="293980"/>
                </a:cubicBezTo>
                <a:lnTo>
                  <a:pt x="0" y="97993"/>
                </a:lnTo>
                <a:cubicBezTo>
                  <a:pt x="0" y="43909"/>
                  <a:pt x="43909" y="0"/>
                  <a:pt x="97993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2" name="Shape 20"/>
          <p:cNvSpPr/>
          <p:nvPr/>
        </p:nvSpPr>
        <p:spPr>
          <a:xfrm>
            <a:off x="715351" y="4177682"/>
            <a:ext cx="163322" cy="163322"/>
          </a:xfrm>
          <a:custGeom>
            <a:avLst/>
            <a:gdLst/>
            <a:ahLst/>
            <a:cxnLst/>
            <a:rect l="l" t="t" r="r" b="b"/>
            <a:pathLst>
              <a:path w="163322" h="163322">
                <a:moveTo>
                  <a:pt x="90593" y="-415"/>
                </a:moveTo>
                <a:cubicBezTo>
                  <a:pt x="85074" y="-3605"/>
                  <a:pt x="78248" y="-3605"/>
                  <a:pt x="72729" y="-415"/>
                </a:cubicBezTo>
                <a:lnTo>
                  <a:pt x="45871" y="15088"/>
                </a:lnTo>
                <a:cubicBezTo>
                  <a:pt x="40352" y="18278"/>
                  <a:pt x="36939" y="24179"/>
                  <a:pt x="36939" y="30559"/>
                </a:cubicBezTo>
                <a:lnTo>
                  <a:pt x="36939" y="63064"/>
                </a:lnTo>
                <a:lnTo>
                  <a:pt x="8772" y="79332"/>
                </a:lnTo>
                <a:cubicBezTo>
                  <a:pt x="3254" y="82522"/>
                  <a:pt x="-159" y="88424"/>
                  <a:pt x="-159" y="94803"/>
                </a:cubicBezTo>
                <a:lnTo>
                  <a:pt x="-159" y="125841"/>
                </a:lnTo>
                <a:cubicBezTo>
                  <a:pt x="-159" y="132221"/>
                  <a:pt x="3254" y="138122"/>
                  <a:pt x="8772" y="141312"/>
                </a:cubicBezTo>
                <a:lnTo>
                  <a:pt x="35663" y="156815"/>
                </a:lnTo>
                <a:cubicBezTo>
                  <a:pt x="41181" y="160005"/>
                  <a:pt x="48008" y="160005"/>
                  <a:pt x="53526" y="156815"/>
                </a:cubicBezTo>
                <a:lnTo>
                  <a:pt x="81693" y="140546"/>
                </a:lnTo>
                <a:lnTo>
                  <a:pt x="109860" y="156815"/>
                </a:lnTo>
                <a:cubicBezTo>
                  <a:pt x="115378" y="160005"/>
                  <a:pt x="122205" y="160005"/>
                  <a:pt x="127723" y="156815"/>
                </a:cubicBezTo>
                <a:lnTo>
                  <a:pt x="154550" y="141312"/>
                </a:lnTo>
                <a:cubicBezTo>
                  <a:pt x="160068" y="138122"/>
                  <a:pt x="163482" y="132221"/>
                  <a:pt x="163482" y="125841"/>
                </a:cubicBezTo>
                <a:lnTo>
                  <a:pt x="163482" y="94803"/>
                </a:lnTo>
                <a:cubicBezTo>
                  <a:pt x="163482" y="88424"/>
                  <a:pt x="160068" y="82522"/>
                  <a:pt x="154550" y="79332"/>
                </a:cubicBezTo>
                <a:lnTo>
                  <a:pt x="126383" y="63064"/>
                </a:lnTo>
                <a:lnTo>
                  <a:pt x="126383" y="30559"/>
                </a:lnTo>
                <a:cubicBezTo>
                  <a:pt x="126383" y="24179"/>
                  <a:pt x="122970" y="18278"/>
                  <a:pt x="117452" y="15088"/>
                </a:cubicBezTo>
                <a:lnTo>
                  <a:pt x="90593" y="-415"/>
                </a:lnTo>
                <a:close/>
                <a:moveTo>
                  <a:pt x="74005" y="93336"/>
                </a:moveTo>
                <a:lnTo>
                  <a:pt x="74005" y="127308"/>
                </a:lnTo>
                <a:lnTo>
                  <a:pt x="45839" y="143577"/>
                </a:lnTo>
                <a:cubicBezTo>
                  <a:pt x="45456" y="143800"/>
                  <a:pt x="45009" y="143928"/>
                  <a:pt x="44563" y="143928"/>
                </a:cubicBezTo>
                <a:lnTo>
                  <a:pt x="44563" y="110338"/>
                </a:lnTo>
                <a:lnTo>
                  <a:pt x="74005" y="93336"/>
                </a:lnTo>
                <a:close/>
                <a:moveTo>
                  <a:pt x="147819" y="93527"/>
                </a:moveTo>
                <a:cubicBezTo>
                  <a:pt x="148043" y="93910"/>
                  <a:pt x="148170" y="94357"/>
                  <a:pt x="148170" y="94803"/>
                </a:cubicBezTo>
                <a:lnTo>
                  <a:pt x="148170" y="125841"/>
                </a:lnTo>
                <a:cubicBezTo>
                  <a:pt x="148170" y="126766"/>
                  <a:pt x="147692" y="127595"/>
                  <a:pt x="146894" y="128042"/>
                </a:cubicBezTo>
                <a:lnTo>
                  <a:pt x="120004" y="143545"/>
                </a:lnTo>
                <a:cubicBezTo>
                  <a:pt x="119621" y="143768"/>
                  <a:pt x="119174" y="143896"/>
                  <a:pt x="118728" y="143896"/>
                </a:cubicBezTo>
                <a:lnTo>
                  <a:pt x="118728" y="110306"/>
                </a:lnTo>
                <a:lnTo>
                  <a:pt x="147819" y="93527"/>
                </a:lnTo>
                <a:close/>
                <a:moveTo>
                  <a:pt x="111104" y="30559"/>
                </a:moveTo>
                <a:lnTo>
                  <a:pt x="111104" y="63064"/>
                </a:lnTo>
                <a:lnTo>
                  <a:pt x="81661" y="80066"/>
                </a:lnTo>
                <a:lnTo>
                  <a:pt x="81661" y="46094"/>
                </a:lnTo>
                <a:lnTo>
                  <a:pt x="110753" y="29315"/>
                </a:lnTo>
                <a:cubicBezTo>
                  <a:pt x="110976" y="29698"/>
                  <a:pt x="111104" y="30144"/>
                  <a:pt x="111104" y="30591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3" name="Text 21"/>
          <p:cNvSpPr/>
          <p:nvPr/>
        </p:nvSpPr>
        <p:spPr>
          <a:xfrm>
            <a:off x="1090992" y="4063357"/>
            <a:ext cx="4703678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57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Blockchain Verification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090992" y="4324672"/>
            <a:ext cx="4687346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Immutable proof of status and ownership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03032" y="4683981"/>
            <a:ext cx="5316137" cy="620624"/>
          </a:xfrm>
          <a:custGeom>
            <a:avLst/>
            <a:gdLst/>
            <a:ahLst/>
            <a:cxnLst/>
            <a:rect l="l" t="t" r="r" b="b"/>
            <a:pathLst>
              <a:path w="5316137" h="620624">
                <a:moveTo>
                  <a:pt x="97990" y="0"/>
                </a:moveTo>
                <a:lnTo>
                  <a:pt x="5218146" y="0"/>
                </a:lnTo>
                <a:cubicBezTo>
                  <a:pt x="5272229" y="0"/>
                  <a:pt x="5316137" y="43908"/>
                  <a:pt x="5316137" y="97990"/>
                </a:cubicBezTo>
                <a:lnTo>
                  <a:pt x="5316137" y="522634"/>
                </a:lnTo>
                <a:cubicBezTo>
                  <a:pt x="5316137" y="576716"/>
                  <a:pt x="5272229" y="620624"/>
                  <a:pt x="5218146" y="620624"/>
                </a:cubicBezTo>
                <a:lnTo>
                  <a:pt x="97990" y="620624"/>
                </a:lnTo>
                <a:cubicBezTo>
                  <a:pt x="43908" y="620624"/>
                  <a:pt x="0" y="576716"/>
                  <a:pt x="0" y="522634"/>
                </a:cubicBezTo>
                <a:lnTo>
                  <a:pt x="0" y="97990"/>
                </a:lnTo>
                <a:cubicBezTo>
                  <a:pt x="0" y="43908"/>
                  <a:pt x="43908" y="0"/>
                  <a:pt x="9799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6" name="Shape 24"/>
          <p:cNvSpPr/>
          <p:nvPr/>
        </p:nvSpPr>
        <p:spPr>
          <a:xfrm>
            <a:off x="601026" y="4781974"/>
            <a:ext cx="391973" cy="391973"/>
          </a:xfrm>
          <a:custGeom>
            <a:avLst/>
            <a:gdLst/>
            <a:ahLst/>
            <a:cxnLst/>
            <a:rect l="l" t="t" r="r" b="b"/>
            <a:pathLst>
              <a:path w="391973" h="391973">
                <a:moveTo>
                  <a:pt x="97993" y="0"/>
                </a:moveTo>
                <a:lnTo>
                  <a:pt x="293980" y="0"/>
                </a:lnTo>
                <a:cubicBezTo>
                  <a:pt x="348064" y="0"/>
                  <a:pt x="391973" y="43909"/>
                  <a:pt x="391973" y="97993"/>
                </a:cubicBezTo>
                <a:lnTo>
                  <a:pt x="391973" y="293980"/>
                </a:lnTo>
                <a:cubicBezTo>
                  <a:pt x="391973" y="348064"/>
                  <a:pt x="348064" y="391973"/>
                  <a:pt x="293980" y="391973"/>
                </a:cubicBezTo>
                <a:lnTo>
                  <a:pt x="97993" y="391973"/>
                </a:lnTo>
                <a:cubicBezTo>
                  <a:pt x="43909" y="391973"/>
                  <a:pt x="0" y="348064"/>
                  <a:pt x="0" y="293980"/>
                </a:cubicBezTo>
                <a:lnTo>
                  <a:pt x="0" y="97993"/>
                </a:lnTo>
                <a:cubicBezTo>
                  <a:pt x="0" y="43909"/>
                  <a:pt x="43909" y="0"/>
                  <a:pt x="97993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7" name="Shape 25"/>
          <p:cNvSpPr/>
          <p:nvPr/>
        </p:nvSpPr>
        <p:spPr>
          <a:xfrm>
            <a:off x="705143" y="4896300"/>
            <a:ext cx="183737" cy="163322"/>
          </a:xfrm>
          <a:custGeom>
            <a:avLst/>
            <a:gdLst/>
            <a:ahLst/>
            <a:cxnLst/>
            <a:rect l="l" t="t" r="r" b="b"/>
            <a:pathLst>
              <a:path w="183737" h="163322">
                <a:moveTo>
                  <a:pt x="71453" y="79109"/>
                </a:moveTo>
                <a:cubicBezTo>
                  <a:pt x="92580" y="79109"/>
                  <a:pt x="109732" y="61957"/>
                  <a:pt x="109732" y="40831"/>
                </a:cubicBezTo>
                <a:cubicBezTo>
                  <a:pt x="109732" y="19704"/>
                  <a:pt x="92580" y="2552"/>
                  <a:pt x="71453" y="2552"/>
                </a:cubicBezTo>
                <a:cubicBezTo>
                  <a:pt x="50327" y="2552"/>
                  <a:pt x="33175" y="19704"/>
                  <a:pt x="33175" y="40831"/>
                </a:cubicBezTo>
                <a:cubicBezTo>
                  <a:pt x="33175" y="61957"/>
                  <a:pt x="50327" y="79109"/>
                  <a:pt x="71453" y="79109"/>
                </a:cubicBezTo>
                <a:close/>
                <a:moveTo>
                  <a:pt x="61979" y="96973"/>
                </a:moveTo>
                <a:cubicBezTo>
                  <a:pt x="30559" y="96973"/>
                  <a:pt x="5104" y="122428"/>
                  <a:pt x="5104" y="153848"/>
                </a:cubicBezTo>
                <a:cubicBezTo>
                  <a:pt x="5104" y="159080"/>
                  <a:pt x="9346" y="163322"/>
                  <a:pt x="14578" y="163322"/>
                </a:cubicBezTo>
                <a:lnTo>
                  <a:pt x="94803" y="163322"/>
                </a:lnTo>
                <a:cubicBezTo>
                  <a:pt x="83256" y="149733"/>
                  <a:pt x="76557" y="132221"/>
                  <a:pt x="76557" y="113688"/>
                </a:cubicBezTo>
                <a:lnTo>
                  <a:pt x="76557" y="103767"/>
                </a:lnTo>
                <a:cubicBezTo>
                  <a:pt x="76557" y="101438"/>
                  <a:pt x="76876" y="99142"/>
                  <a:pt x="77482" y="96973"/>
                </a:cubicBezTo>
                <a:lnTo>
                  <a:pt x="61979" y="96973"/>
                </a:lnTo>
                <a:close/>
                <a:moveTo>
                  <a:pt x="142046" y="155826"/>
                </a:moveTo>
                <a:lnTo>
                  <a:pt x="137803" y="157836"/>
                </a:lnTo>
                <a:lnTo>
                  <a:pt x="137803" y="97834"/>
                </a:lnTo>
                <a:lnTo>
                  <a:pt x="168426" y="108041"/>
                </a:lnTo>
                <a:lnTo>
                  <a:pt x="168426" y="114294"/>
                </a:lnTo>
                <a:cubicBezTo>
                  <a:pt x="168426" y="132093"/>
                  <a:pt x="158155" y="148266"/>
                  <a:pt x="142046" y="155858"/>
                </a:cubicBezTo>
                <a:close/>
                <a:moveTo>
                  <a:pt x="134581" y="82778"/>
                </a:moveTo>
                <a:lnTo>
                  <a:pt x="98855" y="94676"/>
                </a:lnTo>
                <a:cubicBezTo>
                  <a:pt x="94676" y="96079"/>
                  <a:pt x="91869" y="99971"/>
                  <a:pt x="91869" y="104373"/>
                </a:cubicBezTo>
                <a:lnTo>
                  <a:pt x="91869" y="114294"/>
                </a:lnTo>
                <a:cubicBezTo>
                  <a:pt x="91869" y="138026"/>
                  <a:pt x="105585" y="159622"/>
                  <a:pt x="127021" y="169702"/>
                </a:cubicBezTo>
                <a:lnTo>
                  <a:pt x="132923" y="172477"/>
                </a:lnTo>
                <a:cubicBezTo>
                  <a:pt x="134454" y="173179"/>
                  <a:pt x="136112" y="173562"/>
                  <a:pt x="137771" y="173562"/>
                </a:cubicBezTo>
                <a:cubicBezTo>
                  <a:pt x="139430" y="173562"/>
                  <a:pt x="141121" y="173179"/>
                  <a:pt x="142620" y="172477"/>
                </a:cubicBezTo>
                <a:lnTo>
                  <a:pt x="148521" y="169702"/>
                </a:lnTo>
                <a:cubicBezTo>
                  <a:pt x="170021" y="159590"/>
                  <a:pt x="183737" y="137994"/>
                  <a:pt x="183737" y="114262"/>
                </a:cubicBezTo>
                <a:lnTo>
                  <a:pt x="183737" y="104341"/>
                </a:lnTo>
                <a:cubicBezTo>
                  <a:pt x="183737" y="99939"/>
                  <a:pt x="180930" y="96047"/>
                  <a:pt x="176752" y="94644"/>
                </a:cubicBezTo>
                <a:lnTo>
                  <a:pt x="141025" y="82746"/>
                </a:lnTo>
                <a:cubicBezTo>
                  <a:pt x="138920" y="82044"/>
                  <a:pt x="136655" y="82044"/>
                  <a:pt x="134581" y="82746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28" name="Text 26"/>
          <p:cNvSpPr/>
          <p:nvPr/>
        </p:nvSpPr>
        <p:spPr>
          <a:xfrm>
            <a:off x="1090992" y="4781974"/>
            <a:ext cx="4703678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57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Multi-Factor Liveness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090992" y="5043290"/>
            <a:ext cx="4687346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Biometric + behavioral + document verification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457302" y="5944823"/>
            <a:ext cx="5495791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954006" y="6271468"/>
            <a:ext cx="857441" cy="2939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986670" y="6565448"/>
            <a:ext cx="792113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2805262" y="6271468"/>
            <a:ext cx="685953" cy="2939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2837927" y="6565448"/>
            <a:ext cx="620624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4487073" y="6271468"/>
            <a:ext cx="881940" cy="2939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4519737" y="6565448"/>
            <a:ext cx="816611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201853" y="1933635"/>
            <a:ext cx="5655847" cy="3818472"/>
          </a:xfrm>
          <a:custGeom>
            <a:avLst/>
            <a:gdLst/>
            <a:ahLst/>
            <a:cxnLst/>
            <a:rect l="l" t="t" r="r" b="b"/>
            <a:pathLst>
              <a:path w="5655847" h="3818472">
                <a:moveTo>
                  <a:pt x="196002" y="0"/>
                </a:moveTo>
                <a:lnTo>
                  <a:pt x="5459845" y="0"/>
                </a:lnTo>
                <a:cubicBezTo>
                  <a:pt x="5568094" y="0"/>
                  <a:pt x="5655847" y="87753"/>
                  <a:pt x="5655847" y="196002"/>
                </a:cubicBezTo>
                <a:lnTo>
                  <a:pt x="5655847" y="3622470"/>
                </a:lnTo>
                <a:cubicBezTo>
                  <a:pt x="5655847" y="3730719"/>
                  <a:pt x="5568094" y="3818472"/>
                  <a:pt x="5459845" y="3818472"/>
                </a:cubicBezTo>
                <a:lnTo>
                  <a:pt x="196002" y="3818472"/>
                </a:lnTo>
                <a:cubicBezTo>
                  <a:pt x="87753" y="3818472"/>
                  <a:pt x="0" y="3730719"/>
                  <a:pt x="0" y="3622470"/>
                </a:cubicBezTo>
                <a:lnTo>
                  <a:pt x="0" y="196002"/>
                </a:lnTo>
                <a:cubicBezTo>
                  <a:pt x="0" y="87826"/>
                  <a:pt x="87826" y="0"/>
                  <a:pt x="196002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39" name="Text 37"/>
          <p:cNvSpPr/>
          <p:nvPr/>
        </p:nvSpPr>
        <p:spPr>
          <a:xfrm>
            <a:off x="6371708" y="2103487"/>
            <a:ext cx="5438628" cy="2939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929" b="1" dirty="0">
                <a:solidFill>
                  <a:srgbClr val="EF444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USER JOURNEY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388041" y="2528124"/>
            <a:ext cx="5299804" cy="1241248"/>
          </a:xfrm>
          <a:custGeom>
            <a:avLst/>
            <a:gdLst/>
            <a:ahLst/>
            <a:cxnLst/>
            <a:rect l="l" t="t" r="r" b="b"/>
            <a:pathLst>
              <a:path w="5299804" h="1241248">
                <a:moveTo>
                  <a:pt x="0" y="0"/>
                </a:moveTo>
                <a:lnTo>
                  <a:pt x="5201808" y="0"/>
                </a:lnTo>
                <a:cubicBezTo>
                  <a:pt x="5255930" y="0"/>
                  <a:pt x="5299804" y="43875"/>
                  <a:pt x="5299804" y="97997"/>
                </a:cubicBezTo>
                <a:lnTo>
                  <a:pt x="5299804" y="1143252"/>
                </a:lnTo>
                <a:cubicBezTo>
                  <a:pt x="5299804" y="1197374"/>
                  <a:pt x="5255930" y="1241248"/>
                  <a:pt x="5201808" y="1241248"/>
                </a:cubicBezTo>
                <a:lnTo>
                  <a:pt x="0" y="1241248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1" name="Shape 39"/>
          <p:cNvSpPr/>
          <p:nvPr/>
        </p:nvSpPr>
        <p:spPr>
          <a:xfrm>
            <a:off x="6388041" y="2528124"/>
            <a:ext cx="32664" cy="1241248"/>
          </a:xfrm>
          <a:custGeom>
            <a:avLst/>
            <a:gdLst/>
            <a:ahLst/>
            <a:cxnLst/>
            <a:rect l="l" t="t" r="r" b="b"/>
            <a:pathLst>
              <a:path w="32664" h="1241248">
                <a:moveTo>
                  <a:pt x="0" y="0"/>
                </a:moveTo>
                <a:lnTo>
                  <a:pt x="32664" y="0"/>
                </a:lnTo>
                <a:lnTo>
                  <a:pt x="32664" y="1241248"/>
                </a:lnTo>
                <a:lnTo>
                  <a:pt x="0" y="1241248"/>
                </a:lnTo>
                <a:lnTo>
                  <a:pt x="0" y="0"/>
                </a:ln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2" name="Shape 40"/>
          <p:cNvSpPr/>
          <p:nvPr/>
        </p:nvSpPr>
        <p:spPr>
          <a:xfrm>
            <a:off x="6535031" y="2658782"/>
            <a:ext cx="326644" cy="326644"/>
          </a:xfrm>
          <a:custGeom>
            <a:avLst/>
            <a:gdLst/>
            <a:ahLst/>
            <a:cxnLst/>
            <a:rect l="l" t="t" r="r" b="b"/>
            <a:pathLst>
              <a:path w="326644" h="326644">
                <a:moveTo>
                  <a:pt x="163322" y="0"/>
                </a:moveTo>
                <a:lnTo>
                  <a:pt x="163322" y="0"/>
                </a:lnTo>
                <a:cubicBezTo>
                  <a:pt x="253462" y="0"/>
                  <a:pt x="326644" y="73182"/>
                  <a:pt x="326644" y="163322"/>
                </a:cubicBezTo>
                <a:lnTo>
                  <a:pt x="326644" y="163322"/>
                </a:lnTo>
                <a:cubicBezTo>
                  <a:pt x="326644" y="253462"/>
                  <a:pt x="253462" y="326644"/>
                  <a:pt x="163322" y="326644"/>
                </a:cubicBezTo>
                <a:lnTo>
                  <a:pt x="163322" y="326644"/>
                </a:lnTo>
                <a:cubicBezTo>
                  <a:pt x="73182" y="326644"/>
                  <a:pt x="0" y="253462"/>
                  <a:pt x="0" y="163322"/>
                </a:cubicBezTo>
                <a:lnTo>
                  <a:pt x="0" y="163322"/>
                </a:lnTo>
                <a:cubicBezTo>
                  <a:pt x="0" y="73182"/>
                  <a:pt x="73182" y="0"/>
                  <a:pt x="163322" y="0"/>
                </a:cubicBezTo>
                <a:close/>
              </a:path>
            </a:pathLst>
          </a:custGeom>
          <a:solidFill>
            <a:srgbClr val="F97316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3" name="Text 41"/>
          <p:cNvSpPr/>
          <p:nvPr/>
        </p:nvSpPr>
        <p:spPr>
          <a:xfrm>
            <a:off x="6634759" y="2707779"/>
            <a:ext cx="212319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8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959668" y="2707779"/>
            <a:ext cx="1012597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86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Grantor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6535031" y="3050755"/>
            <a:ext cx="5079319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Asset owner (living)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558508" y="3303909"/>
            <a:ext cx="100035" cy="114326"/>
          </a:xfrm>
          <a:custGeom>
            <a:avLst/>
            <a:gdLst/>
            <a:ahLst/>
            <a:cxnLst/>
            <a:rect l="l" t="t" r="r" b="b"/>
            <a:pathLst>
              <a:path w="100035" h="114326">
                <a:moveTo>
                  <a:pt x="28581" y="0"/>
                </a:moveTo>
                <a:cubicBezTo>
                  <a:pt x="32534" y="0"/>
                  <a:pt x="35727" y="3193"/>
                  <a:pt x="35727" y="7145"/>
                </a:cubicBezTo>
                <a:lnTo>
                  <a:pt x="35727" y="14291"/>
                </a:lnTo>
                <a:lnTo>
                  <a:pt x="64308" y="14291"/>
                </a:lnTo>
                <a:lnTo>
                  <a:pt x="64308" y="7145"/>
                </a:lnTo>
                <a:cubicBezTo>
                  <a:pt x="64308" y="3193"/>
                  <a:pt x="67501" y="0"/>
                  <a:pt x="71453" y="0"/>
                </a:cubicBezTo>
                <a:cubicBezTo>
                  <a:pt x="75406" y="0"/>
                  <a:pt x="78599" y="3193"/>
                  <a:pt x="78599" y="7145"/>
                </a:cubicBezTo>
                <a:lnTo>
                  <a:pt x="78599" y="14291"/>
                </a:lnTo>
                <a:lnTo>
                  <a:pt x="85744" y="14291"/>
                </a:lnTo>
                <a:cubicBezTo>
                  <a:pt x="93626" y="14291"/>
                  <a:pt x="100035" y="20699"/>
                  <a:pt x="100035" y="28581"/>
                </a:cubicBezTo>
                <a:lnTo>
                  <a:pt x="100035" y="92889"/>
                </a:lnTo>
                <a:cubicBezTo>
                  <a:pt x="100035" y="100772"/>
                  <a:pt x="93626" y="107180"/>
                  <a:pt x="85744" y="107180"/>
                </a:cubicBezTo>
                <a:lnTo>
                  <a:pt x="14291" y="107180"/>
                </a:lnTo>
                <a:cubicBezTo>
                  <a:pt x="6408" y="107180"/>
                  <a:pt x="0" y="100772"/>
                  <a:pt x="0" y="92889"/>
                </a:cubicBezTo>
                <a:lnTo>
                  <a:pt x="0" y="28581"/>
                </a:lnTo>
                <a:cubicBezTo>
                  <a:pt x="0" y="20699"/>
                  <a:pt x="6408" y="14291"/>
                  <a:pt x="14291" y="14291"/>
                </a:cubicBezTo>
                <a:lnTo>
                  <a:pt x="21436" y="14291"/>
                </a:lnTo>
                <a:lnTo>
                  <a:pt x="21436" y="7145"/>
                </a:lnTo>
                <a:cubicBezTo>
                  <a:pt x="21436" y="3193"/>
                  <a:pt x="24629" y="0"/>
                  <a:pt x="28581" y="0"/>
                </a:cubicBezTo>
                <a:close/>
                <a:moveTo>
                  <a:pt x="68863" y="51067"/>
                </a:moveTo>
                <a:cubicBezTo>
                  <a:pt x="70426" y="48566"/>
                  <a:pt x="69667" y="45261"/>
                  <a:pt x="67166" y="43676"/>
                </a:cubicBezTo>
                <a:cubicBezTo>
                  <a:pt x="64665" y="42091"/>
                  <a:pt x="61361" y="42872"/>
                  <a:pt x="59775" y="45373"/>
                </a:cubicBezTo>
                <a:lnTo>
                  <a:pt x="46065" y="67323"/>
                </a:lnTo>
                <a:lnTo>
                  <a:pt x="40036" y="59284"/>
                </a:lnTo>
                <a:cubicBezTo>
                  <a:pt x="38250" y="56917"/>
                  <a:pt x="34901" y="56426"/>
                  <a:pt x="32534" y="58212"/>
                </a:cubicBezTo>
                <a:cubicBezTo>
                  <a:pt x="30167" y="59999"/>
                  <a:pt x="29676" y="63348"/>
                  <a:pt x="31462" y="65715"/>
                </a:cubicBezTo>
                <a:lnTo>
                  <a:pt x="42180" y="80006"/>
                </a:lnTo>
                <a:cubicBezTo>
                  <a:pt x="43229" y="81412"/>
                  <a:pt x="44926" y="82216"/>
                  <a:pt x="46690" y="82149"/>
                </a:cubicBezTo>
                <a:cubicBezTo>
                  <a:pt x="48454" y="82082"/>
                  <a:pt x="50062" y="81144"/>
                  <a:pt x="51000" y="79626"/>
                </a:cubicBezTo>
                <a:lnTo>
                  <a:pt x="68863" y="51045"/>
                </a:ln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7" name="Text 45"/>
          <p:cNvSpPr/>
          <p:nvPr/>
        </p:nvSpPr>
        <p:spPr>
          <a:xfrm>
            <a:off x="6743266" y="3279410"/>
            <a:ext cx="1347408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00" b="1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Monthly:</a:t>
            </a: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Liveness check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6551363" y="3499895"/>
            <a:ext cx="114326" cy="114326"/>
          </a:xfrm>
          <a:custGeom>
            <a:avLst/>
            <a:gdLst/>
            <a:ahLst/>
            <a:cxnLst/>
            <a:rect l="l" t="t" r="r" b="b"/>
            <a:pathLst>
              <a:path w="114326" h="114326">
                <a:moveTo>
                  <a:pt x="105305" y="4845"/>
                </a:moveTo>
                <a:cubicBezTo>
                  <a:pt x="100414" y="-45"/>
                  <a:pt x="92510" y="-45"/>
                  <a:pt x="87620" y="4845"/>
                </a:cubicBezTo>
                <a:lnTo>
                  <a:pt x="82171" y="10294"/>
                </a:lnTo>
                <a:lnTo>
                  <a:pt x="104032" y="32154"/>
                </a:lnTo>
                <a:lnTo>
                  <a:pt x="109480" y="26706"/>
                </a:lnTo>
                <a:cubicBezTo>
                  <a:pt x="114370" y="21816"/>
                  <a:pt x="114370" y="13911"/>
                  <a:pt x="109480" y="9021"/>
                </a:cubicBezTo>
                <a:lnTo>
                  <a:pt x="105305" y="4845"/>
                </a:lnTo>
                <a:close/>
                <a:moveTo>
                  <a:pt x="38496" y="53970"/>
                </a:moveTo>
                <a:cubicBezTo>
                  <a:pt x="37133" y="55332"/>
                  <a:pt x="36084" y="57006"/>
                  <a:pt x="35481" y="58860"/>
                </a:cubicBezTo>
                <a:lnTo>
                  <a:pt x="28872" y="78688"/>
                </a:lnTo>
                <a:cubicBezTo>
                  <a:pt x="28224" y="80608"/>
                  <a:pt x="28738" y="82730"/>
                  <a:pt x="30167" y="84181"/>
                </a:cubicBezTo>
                <a:cubicBezTo>
                  <a:pt x="31596" y="85632"/>
                  <a:pt x="33717" y="86124"/>
                  <a:pt x="35660" y="85476"/>
                </a:cubicBezTo>
                <a:lnTo>
                  <a:pt x="55488" y="78867"/>
                </a:lnTo>
                <a:cubicBezTo>
                  <a:pt x="57319" y="78264"/>
                  <a:pt x="58994" y="77214"/>
                  <a:pt x="60378" y="75852"/>
                </a:cubicBezTo>
                <a:lnTo>
                  <a:pt x="96462" y="39724"/>
                </a:lnTo>
                <a:lnTo>
                  <a:pt x="74602" y="17863"/>
                </a:lnTo>
                <a:lnTo>
                  <a:pt x="38496" y="53970"/>
                </a:lnTo>
                <a:close/>
                <a:moveTo>
                  <a:pt x="21436" y="14291"/>
                </a:moveTo>
                <a:cubicBezTo>
                  <a:pt x="9602" y="14291"/>
                  <a:pt x="0" y="23892"/>
                  <a:pt x="0" y="35727"/>
                </a:cubicBezTo>
                <a:lnTo>
                  <a:pt x="0" y="92889"/>
                </a:lnTo>
                <a:cubicBezTo>
                  <a:pt x="0" y="104724"/>
                  <a:pt x="9602" y="114326"/>
                  <a:pt x="21436" y="114326"/>
                </a:cubicBezTo>
                <a:lnTo>
                  <a:pt x="78599" y="114326"/>
                </a:lnTo>
                <a:cubicBezTo>
                  <a:pt x="90433" y="114326"/>
                  <a:pt x="100035" y="104724"/>
                  <a:pt x="100035" y="92889"/>
                </a:cubicBezTo>
                <a:lnTo>
                  <a:pt x="100035" y="71453"/>
                </a:lnTo>
                <a:cubicBezTo>
                  <a:pt x="100035" y="67501"/>
                  <a:pt x="96842" y="64308"/>
                  <a:pt x="92889" y="64308"/>
                </a:cubicBezTo>
                <a:cubicBezTo>
                  <a:pt x="88937" y="64308"/>
                  <a:pt x="85744" y="67501"/>
                  <a:pt x="85744" y="71453"/>
                </a:cubicBezTo>
                <a:lnTo>
                  <a:pt x="85744" y="92889"/>
                </a:lnTo>
                <a:cubicBezTo>
                  <a:pt x="85744" y="96842"/>
                  <a:pt x="82551" y="100035"/>
                  <a:pt x="78599" y="100035"/>
                </a:cubicBezTo>
                <a:lnTo>
                  <a:pt x="21436" y="100035"/>
                </a:lnTo>
                <a:cubicBezTo>
                  <a:pt x="17484" y="100035"/>
                  <a:pt x="14291" y="96842"/>
                  <a:pt x="14291" y="92889"/>
                </a:cubicBezTo>
                <a:lnTo>
                  <a:pt x="14291" y="35727"/>
                </a:lnTo>
                <a:cubicBezTo>
                  <a:pt x="14291" y="31774"/>
                  <a:pt x="17484" y="28581"/>
                  <a:pt x="21436" y="28581"/>
                </a:cubicBezTo>
                <a:lnTo>
                  <a:pt x="42872" y="28581"/>
                </a:lnTo>
                <a:cubicBezTo>
                  <a:pt x="46824" y="28581"/>
                  <a:pt x="50017" y="25388"/>
                  <a:pt x="50017" y="21436"/>
                </a:cubicBezTo>
                <a:cubicBezTo>
                  <a:pt x="50017" y="17484"/>
                  <a:pt x="46824" y="14291"/>
                  <a:pt x="42872" y="14291"/>
                </a:cubicBezTo>
                <a:lnTo>
                  <a:pt x="21436" y="14291"/>
                </a:ln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49" name="Text 47"/>
          <p:cNvSpPr/>
          <p:nvPr/>
        </p:nvSpPr>
        <p:spPr>
          <a:xfrm>
            <a:off x="6743266" y="3475397"/>
            <a:ext cx="1502564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00" b="1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Quarterly:</a:t>
            </a: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Update inventory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6388041" y="3900035"/>
            <a:ext cx="5299804" cy="1682218"/>
          </a:xfrm>
          <a:custGeom>
            <a:avLst/>
            <a:gdLst/>
            <a:ahLst/>
            <a:cxnLst/>
            <a:rect l="l" t="t" r="r" b="b"/>
            <a:pathLst>
              <a:path w="5299804" h="1682218">
                <a:moveTo>
                  <a:pt x="0" y="0"/>
                </a:moveTo>
                <a:lnTo>
                  <a:pt x="5201815" y="0"/>
                </a:lnTo>
                <a:cubicBezTo>
                  <a:pt x="5255933" y="0"/>
                  <a:pt x="5299804" y="43871"/>
                  <a:pt x="5299804" y="97989"/>
                </a:cubicBezTo>
                <a:lnTo>
                  <a:pt x="5299804" y="1584229"/>
                </a:lnTo>
                <a:cubicBezTo>
                  <a:pt x="5299804" y="1638347"/>
                  <a:pt x="5255933" y="1682218"/>
                  <a:pt x="5201815" y="1682218"/>
                </a:cubicBezTo>
                <a:lnTo>
                  <a:pt x="0" y="1682218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1" name="Shape 49"/>
          <p:cNvSpPr/>
          <p:nvPr/>
        </p:nvSpPr>
        <p:spPr>
          <a:xfrm>
            <a:off x="6388041" y="3900035"/>
            <a:ext cx="32664" cy="1682218"/>
          </a:xfrm>
          <a:custGeom>
            <a:avLst/>
            <a:gdLst/>
            <a:ahLst/>
            <a:cxnLst/>
            <a:rect l="l" t="t" r="r" b="b"/>
            <a:pathLst>
              <a:path w="32664" h="1682218">
                <a:moveTo>
                  <a:pt x="0" y="0"/>
                </a:moveTo>
                <a:lnTo>
                  <a:pt x="32664" y="0"/>
                </a:lnTo>
                <a:lnTo>
                  <a:pt x="32664" y="1682218"/>
                </a:lnTo>
                <a:lnTo>
                  <a:pt x="0" y="1682218"/>
                </a:lnTo>
                <a:lnTo>
                  <a:pt x="0" y="0"/>
                </a:ln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2" name="Shape 50"/>
          <p:cNvSpPr/>
          <p:nvPr/>
        </p:nvSpPr>
        <p:spPr>
          <a:xfrm>
            <a:off x="6535031" y="4030692"/>
            <a:ext cx="326644" cy="326644"/>
          </a:xfrm>
          <a:custGeom>
            <a:avLst/>
            <a:gdLst/>
            <a:ahLst/>
            <a:cxnLst/>
            <a:rect l="l" t="t" r="r" b="b"/>
            <a:pathLst>
              <a:path w="326644" h="326644">
                <a:moveTo>
                  <a:pt x="163322" y="0"/>
                </a:moveTo>
                <a:lnTo>
                  <a:pt x="163322" y="0"/>
                </a:lnTo>
                <a:cubicBezTo>
                  <a:pt x="253462" y="0"/>
                  <a:pt x="326644" y="73182"/>
                  <a:pt x="326644" y="163322"/>
                </a:cubicBezTo>
                <a:lnTo>
                  <a:pt x="326644" y="163322"/>
                </a:lnTo>
                <a:cubicBezTo>
                  <a:pt x="326644" y="253462"/>
                  <a:pt x="253462" y="326644"/>
                  <a:pt x="163322" y="326644"/>
                </a:cubicBezTo>
                <a:lnTo>
                  <a:pt x="163322" y="326644"/>
                </a:lnTo>
                <a:cubicBezTo>
                  <a:pt x="73182" y="326644"/>
                  <a:pt x="0" y="253462"/>
                  <a:pt x="0" y="163322"/>
                </a:cubicBezTo>
                <a:lnTo>
                  <a:pt x="0" y="163322"/>
                </a:lnTo>
                <a:cubicBezTo>
                  <a:pt x="0" y="73182"/>
                  <a:pt x="73182" y="0"/>
                  <a:pt x="163322" y="0"/>
                </a:cubicBezTo>
                <a:close/>
              </a:path>
            </a:pathLst>
          </a:custGeom>
          <a:solidFill>
            <a:srgbClr val="10B981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53" name="Text 51"/>
          <p:cNvSpPr/>
          <p:nvPr/>
        </p:nvSpPr>
        <p:spPr>
          <a:xfrm>
            <a:off x="6639353" y="4079689"/>
            <a:ext cx="195987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8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6959668" y="4079689"/>
            <a:ext cx="1298411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86" b="1" dirty="0">
                <a:solidFill>
                  <a:srgbClr val="1A1A1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Beneficiary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535031" y="4422665"/>
            <a:ext cx="5079319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Heir (after death)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6538297" y="4654583"/>
            <a:ext cx="5020524" cy="790479"/>
          </a:xfrm>
          <a:custGeom>
            <a:avLst/>
            <a:gdLst/>
            <a:ahLst/>
            <a:cxnLst/>
            <a:rect l="l" t="t" r="r" b="b"/>
            <a:pathLst>
              <a:path w="5020524" h="790479">
                <a:moveTo>
                  <a:pt x="65325" y="0"/>
                </a:moveTo>
                <a:lnTo>
                  <a:pt x="4955198" y="0"/>
                </a:lnTo>
                <a:cubicBezTo>
                  <a:pt x="4991276" y="0"/>
                  <a:pt x="5020524" y="29247"/>
                  <a:pt x="5020524" y="65325"/>
                </a:cubicBezTo>
                <a:lnTo>
                  <a:pt x="5020524" y="725154"/>
                </a:lnTo>
                <a:cubicBezTo>
                  <a:pt x="5020524" y="761232"/>
                  <a:pt x="4991276" y="790479"/>
                  <a:pt x="4955198" y="790479"/>
                </a:cubicBezTo>
                <a:lnTo>
                  <a:pt x="65325" y="790479"/>
                </a:lnTo>
                <a:cubicBezTo>
                  <a:pt x="29247" y="790479"/>
                  <a:pt x="0" y="761232"/>
                  <a:pt x="0" y="725154"/>
                </a:cubicBezTo>
                <a:lnTo>
                  <a:pt x="0" y="65325"/>
                </a:lnTo>
                <a:cubicBezTo>
                  <a:pt x="0" y="29247"/>
                  <a:pt x="29247" y="0"/>
                  <a:pt x="65325" y="0"/>
                </a:cubicBezTo>
                <a:close/>
              </a:path>
            </a:pathLst>
          </a:custGeom>
          <a:solidFill>
            <a:srgbClr val="FEE2E2"/>
          </a:solidFill>
          <a:ln w="1016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57" name="Text 55"/>
          <p:cNvSpPr/>
          <p:nvPr/>
        </p:nvSpPr>
        <p:spPr>
          <a:xfrm>
            <a:off x="6639557" y="4755841"/>
            <a:ext cx="4883333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Uses Once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6639557" y="4984492"/>
            <a:ext cx="4875167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rgbClr val="6B728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At the most stressful moment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639557" y="5180479"/>
            <a:ext cx="4875167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rgbClr val="F973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→ UX must be flawless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6201853" y="5892567"/>
            <a:ext cx="5655847" cy="960334"/>
          </a:xfrm>
          <a:custGeom>
            <a:avLst/>
            <a:gdLst/>
            <a:ahLst/>
            <a:cxnLst/>
            <a:rect l="l" t="t" r="r" b="b"/>
            <a:pathLst>
              <a:path w="5655847" h="960334">
                <a:moveTo>
                  <a:pt x="130653" y="0"/>
                </a:moveTo>
                <a:lnTo>
                  <a:pt x="5525193" y="0"/>
                </a:lnTo>
                <a:cubicBezTo>
                  <a:pt x="5597351" y="0"/>
                  <a:pt x="5655847" y="58496"/>
                  <a:pt x="5655847" y="130653"/>
                </a:cubicBezTo>
                <a:lnTo>
                  <a:pt x="5655847" y="829681"/>
                </a:lnTo>
                <a:cubicBezTo>
                  <a:pt x="5655847" y="901839"/>
                  <a:pt x="5597351" y="960334"/>
                  <a:pt x="5525193" y="960334"/>
                </a:cubicBezTo>
                <a:lnTo>
                  <a:pt x="130653" y="960334"/>
                </a:lnTo>
                <a:cubicBezTo>
                  <a:pt x="58496" y="960334"/>
                  <a:pt x="0" y="901839"/>
                  <a:pt x="0" y="829681"/>
                </a:cubicBezTo>
                <a:lnTo>
                  <a:pt x="0" y="130653"/>
                </a:lnTo>
                <a:cubicBezTo>
                  <a:pt x="0" y="58544"/>
                  <a:pt x="58544" y="0"/>
                  <a:pt x="130653" y="0"/>
                </a:cubicBezTo>
                <a:close/>
              </a:path>
            </a:pathLst>
          </a:custGeom>
          <a:solidFill>
            <a:srgbClr val="FFFFFF"/>
          </a:solidFill>
          <a:ln w="20320">
            <a:solidFill>
              <a:srgbClr val="6366F1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61" name="Text 59"/>
          <p:cNvSpPr/>
          <p:nvPr/>
        </p:nvSpPr>
        <p:spPr>
          <a:xfrm>
            <a:off x="6339044" y="6029754"/>
            <a:ext cx="5463127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86" b="1" dirty="0">
                <a:solidFill>
                  <a:srgbClr val="6366F1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BANK INTEGRATION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6339044" y="6323734"/>
            <a:ext cx="5446794" cy="3919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Sinch Mailjet sends verified death notifications to bank fraud departments, enabling </a:t>
            </a:r>
            <a:r>
              <a:rPr lang="en-US" sz="1029" b="1" dirty="0">
                <a:solidFill>
                  <a:srgbClr val="F973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instant credit card freezing</a:t>
            </a:r>
            <a:r>
              <a:rPr lang="en-US" sz="1029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1258</Words>
  <Application>Microsoft Office PowerPoint</Application>
  <PresentationFormat>Custom</PresentationFormat>
  <Paragraphs>321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MiSans</vt:lpstr>
      <vt:lpstr>Arial</vt:lpstr>
      <vt:lpstr>Noto Sans SC</vt:lpstr>
      <vt:lpstr>Custom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GITTO - Make the Hardest Day Easier</dc:title>
  <dc:subject>GITTO - Make the Hardest Day Easier</dc:subject>
  <dc:creator>Kimi</dc:creator>
  <cp:lastModifiedBy>AYUSH RASTOGI</cp:lastModifiedBy>
  <cp:revision>1</cp:revision>
  <dcterms:created xsi:type="dcterms:W3CDTF">2026-02-12T09:09:42Z</dcterms:created>
  <dcterms:modified xsi:type="dcterms:W3CDTF">2026-02-21T18:53:31Z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{"Label":"GITTO - Make the Hardest Day Easier","ContentProducer":"001191110108MACG2KBH8F10000","ProduceID":"19c51137-a732-8098-8000-0000f3d6c576","ReservedCode1":"","ContentPropagator":"001191110108MACG2KBH8F20000","PropagateID":"19c51137-a732-8098-8000-0000f3d6c576","ReservedCode2":""}</vt:lpwstr>
  </property>
</Properties>
</file>